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735" r:id="rId5"/>
  </p:sldMasterIdLst>
  <p:notesMasterIdLst>
    <p:notesMasterId r:id="rId24"/>
  </p:notesMasterIdLst>
  <p:handoutMasterIdLst>
    <p:handoutMasterId r:id="rId25"/>
  </p:handoutMasterIdLst>
  <p:sldIdLst>
    <p:sldId id="257" r:id="rId6"/>
    <p:sldId id="403" r:id="rId7"/>
    <p:sldId id="317" r:id="rId8"/>
    <p:sldId id="408" r:id="rId9"/>
    <p:sldId id="407" r:id="rId10"/>
    <p:sldId id="401" r:id="rId11"/>
    <p:sldId id="409" r:id="rId12"/>
    <p:sldId id="399" r:id="rId13"/>
    <p:sldId id="410" r:id="rId14"/>
    <p:sldId id="411" r:id="rId15"/>
    <p:sldId id="402" r:id="rId16"/>
    <p:sldId id="394" r:id="rId17"/>
    <p:sldId id="395" r:id="rId18"/>
    <p:sldId id="412" r:id="rId19"/>
    <p:sldId id="397" r:id="rId20"/>
    <p:sldId id="398" r:id="rId21"/>
    <p:sldId id="413" r:id="rId22"/>
    <p:sldId id="391" r:id="rId23"/>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BA2EC1-ADDF-4E53-8D52-53AC39CACB81}" v="32" dt="2022-03-24T06:02:26.7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33" autoAdjust="0"/>
  </p:normalViewPr>
  <p:slideViewPr>
    <p:cSldViewPr snapToGrid="0">
      <p:cViewPr>
        <p:scale>
          <a:sx n="70" d="100"/>
          <a:sy n="70" d="100"/>
        </p:scale>
        <p:origin x="1338" y="414"/>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FBAABBB-F1BE-4363-BBD5-0DD1159694AA}" type="datetime1">
              <a:rPr lang="es-ES" smtClean="0"/>
              <a:t>24/03/2022</a:t>
            </a:fld>
            <a:endParaRPr lang="es-ES"/>
          </a:p>
        </p:txBody>
      </p:sp>
      <p:sp>
        <p:nvSpPr>
          <p:cNvPr id="4" name="Marcador de pie de página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es-ES" smtClean="0"/>
              <a:t>‹Nº›</a:t>
            </a:fld>
            <a:endParaRPr lang="es-E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E845F39-3ED7-4557-8E83-69CFB9EC7E67}" type="datetime1">
              <a:rPr lang="es-ES" smtClean="0"/>
              <a:t>24/03/2022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es-ES" smtClean="0"/>
              <a:t>‹Nº›</a:t>
            </a:fld>
            <a:endParaRPr lang="es-E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ES" smtClean="0"/>
              <a:t>1</a:t>
            </a:fld>
            <a:endParaRPr lang="es-ES"/>
          </a:p>
        </p:txBody>
      </p:sp>
      <p:sp>
        <p:nvSpPr>
          <p:cNvPr id="5" name="Marcador de fecha 4">
            <a:extLst>
              <a:ext uri="{FF2B5EF4-FFF2-40B4-BE49-F238E27FC236}">
                <a16:creationId xmlns:a16="http://schemas.microsoft.com/office/drawing/2014/main" id="{1F5E7C03-88B8-4DAC-AE1C-964A18E7E87E}"/>
              </a:ext>
            </a:extLst>
          </p:cNvPr>
          <p:cNvSpPr>
            <a:spLocks noGrp="1"/>
          </p:cNvSpPr>
          <p:nvPr>
            <p:ph type="dt" idx="1"/>
          </p:nvPr>
        </p:nvSpPr>
        <p:spPr/>
        <p:txBody>
          <a:bodyPr/>
          <a:lstStyle/>
          <a:p>
            <a:pPr rtl="0"/>
            <a:fld id="{EA37B167-7500-4BD6-8ABE-109491A63DCA}" type="datetime1">
              <a:rPr lang="es-ES" smtClean="0"/>
              <a:t>24/03/2022</a:t>
            </a:fld>
            <a:endParaRPr lang="es-E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ES" smtClean="0"/>
              <a:t>3</a:t>
            </a:fld>
            <a:endParaRPr lang="es-ES"/>
          </a:p>
        </p:txBody>
      </p:sp>
      <p:sp>
        <p:nvSpPr>
          <p:cNvPr id="5" name="Marcador de fecha 4">
            <a:extLst>
              <a:ext uri="{FF2B5EF4-FFF2-40B4-BE49-F238E27FC236}">
                <a16:creationId xmlns:a16="http://schemas.microsoft.com/office/drawing/2014/main" id="{316EF900-572F-40CC-9355-44E7BEBB4EFF}"/>
              </a:ext>
            </a:extLst>
          </p:cNvPr>
          <p:cNvSpPr>
            <a:spLocks noGrp="1"/>
          </p:cNvSpPr>
          <p:nvPr>
            <p:ph type="dt" idx="1"/>
          </p:nvPr>
        </p:nvSpPr>
        <p:spPr/>
        <p:txBody>
          <a:bodyPr/>
          <a:lstStyle/>
          <a:p>
            <a:pPr rtl="0"/>
            <a:fld id="{1C402201-A675-4417-85D0-6A7751A235E0}" type="datetime1">
              <a:rPr lang="es-ES" smtClean="0"/>
              <a:t>24/03/2022</a:t>
            </a:fld>
            <a:endParaRPr lang="es-ES"/>
          </a:p>
        </p:txBody>
      </p:sp>
    </p:spTree>
    <p:extLst>
      <p:ext uri="{BB962C8B-B14F-4D97-AF65-F5344CB8AC3E}">
        <p14:creationId xmlns:p14="http://schemas.microsoft.com/office/powerpoint/2010/main" val="158655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fecha 3"/>
          <p:cNvSpPr>
            <a:spLocks noGrp="1"/>
          </p:cNvSpPr>
          <p:nvPr>
            <p:ph type="dt" idx="1"/>
          </p:nvPr>
        </p:nvSpPr>
        <p:spPr/>
        <p:txBody>
          <a:bodyPr/>
          <a:lstStyle/>
          <a:p>
            <a:pPr rtl="0"/>
            <a:fld id="{6E845F39-3ED7-4557-8E83-69CFB9EC7E67}" type="datetime1">
              <a:rPr lang="es-ES" smtClean="0"/>
              <a:t>24/03/2022</a:t>
            </a:fld>
            <a:endParaRPr lang="es-ES"/>
          </a:p>
        </p:txBody>
      </p:sp>
      <p:sp>
        <p:nvSpPr>
          <p:cNvPr id="5" name="Marcador de número de diapositiva 4"/>
          <p:cNvSpPr>
            <a:spLocks noGrp="1"/>
          </p:cNvSpPr>
          <p:nvPr>
            <p:ph type="sldNum" sz="quarter" idx="5"/>
          </p:nvPr>
        </p:nvSpPr>
        <p:spPr/>
        <p:txBody>
          <a:bodyPr/>
          <a:lstStyle/>
          <a:p>
            <a:pPr rtl="0"/>
            <a:fld id="{E7CCE34D-CFF1-4FFE-815B-D050E7ED2DFD}" type="slidenum">
              <a:rPr lang="es-ES" smtClean="0"/>
              <a:t>6</a:t>
            </a:fld>
            <a:endParaRPr lang="es-ES"/>
          </a:p>
        </p:txBody>
      </p:sp>
    </p:spTree>
    <p:extLst>
      <p:ext uri="{BB962C8B-B14F-4D97-AF65-F5344CB8AC3E}">
        <p14:creationId xmlns:p14="http://schemas.microsoft.com/office/powerpoint/2010/main" val="269295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ítulo">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es-ES" sz="4800"/>
              <a:t>Flotante en 3D</a:t>
            </a:r>
          </a:p>
        </p:txBody>
      </p:sp>
      <p:sp>
        <p:nvSpPr>
          <p:cNvPr id="14" name="Marcador de posición de imagen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es-ES"/>
              <a:t>Haga clic en el icono para agregar una imagen</a:t>
            </a:r>
          </a:p>
        </p:txBody>
      </p:sp>
      <p:sp>
        <p:nvSpPr>
          <p:cNvPr id="8" name="Elipse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9" name="Grupo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orma libre: Forma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1" name="Elipse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3" name="Marcador de texto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es-ES"/>
              <a:t>Haga clic para modificar los estilos de texto del patrón</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lumna de contenido 3">
    <p:spTree>
      <p:nvGrpSpPr>
        <p:cNvPr id="1" name=""/>
        <p:cNvGrpSpPr/>
        <p:nvPr/>
      </p:nvGrpSpPr>
      <p:grpSpPr>
        <a:xfrm>
          <a:off x="0" y="0"/>
          <a:ext cx="0" cy="0"/>
          <a:chOff x="0" y="0"/>
          <a:chExt cx="0" cy="0"/>
        </a:xfrm>
      </p:grpSpPr>
      <p:grpSp>
        <p:nvGrpSpPr>
          <p:cNvPr id="34" name="Grupo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orma libre: Forma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p>
          </p:txBody>
        </p:sp>
        <p:sp>
          <p:nvSpPr>
            <p:cNvPr id="36" name="Forma libre: Forma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solidFill>
                  <a:schemeClr val="tx1"/>
                </a:solidFill>
              </a:endParaRPr>
            </a:p>
          </p:txBody>
        </p:sp>
        <p:sp>
          <p:nvSpPr>
            <p:cNvPr id="37" name="Elips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8" name="Elips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19" name="Forma libre: Forma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0" name="Elips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5" name="Elips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5" name="Título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s-ES" sz="4800" dirty="0"/>
            </a:lvl1pPr>
          </a:lstStyle>
          <a:p>
            <a:pPr lvl="0" rtl="0">
              <a:lnSpc>
                <a:spcPct val="100000"/>
              </a:lnSpc>
            </a:pPr>
            <a:r>
              <a:rPr lang="es-ES"/>
              <a:t>Haga clic para modificar el estilo de título del patrón</a:t>
            </a:r>
          </a:p>
        </p:txBody>
      </p:sp>
      <p:sp>
        <p:nvSpPr>
          <p:cNvPr id="16" name="Marcador de texto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17" name="Marcador de contenido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22" name="Marcador de texto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s-ES" sz="2000" b="0" cap="all" spc="200" baseline="0" dirty="0">
                <a:solidFill>
                  <a:schemeClr val="tx1"/>
                </a:solidFill>
              </a:defRPr>
            </a:lvl1pPr>
          </a:lstStyle>
          <a:p>
            <a:pPr marL="228600" lvl="0" indent="-228600" rtl="0"/>
            <a:r>
              <a:rPr lang="es-ES"/>
              <a:t>Haga clic para modificar los estilos de texto del patrón</a:t>
            </a:r>
          </a:p>
        </p:txBody>
      </p:sp>
      <p:sp>
        <p:nvSpPr>
          <p:cNvPr id="23" name="Marcador de contenido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18" name="Marcador de texto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s-ES" sz="2000" b="0" cap="all" spc="200" baseline="0" dirty="0">
                <a:solidFill>
                  <a:schemeClr val="tx1"/>
                </a:solidFill>
              </a:defRPr>
            </a:lvl1pPr>
          </a:lstStyle>
          <a:p>
            <a:pPr marL="228600" lvl="0" indent="-228600" rtl="0"/>
            <a:r>
              <a:rPr lang="es-ES"/>
              <a:t>Haga clic para EDITAR</a:t>
            </a:r>
          </a:p>
        </p:txBody>
      </p:sp>
      <p:sp>
        <p:nvSpPr>
          <p:cNvPr id="21" name="Marcador de contenido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4" name="Marcador de fecha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Resumen">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es-ES"/>
              <a:t>Haga clic para modificar el estilo de título del patrón</a:t>
            </a:r>
          </a:p>
        </p:txBody>
      </p:sp>
      <p:sp>
        <p:nvSpPr>
          <p:cNvPr id="10" name="Marcador de posición de imagen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es-ES"/>
              <a:t>Haga clic en el icono para agregar una imagen</a:t>
            </a:r>
          </a:p>
        </p:txBody>
      </p:sp>
      <p:sp>
        <p:nvSpPr>
          <p:cNvPr id="7" name="Marcador de contenido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es-ES"/>
              <a:t>Haga clic para modificar los estilos de texto del patrón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8" name="Elipse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ierre">
    <p:spTree>
      <p:nvGrpSpPr>
        <p:cNvPr id="1" name=""/>
        <p:cNvGrpSpPr/>
        <p:nvPr/>
      </p:nvGrpSpPr>
      <p:grpSpPr>
        <a:xfrm>
          <a:off x="0" y="0"/>
          <a:ext cx="0" cy="0"/>
          <a:chOff x="0" y="0"/>
          <a:chExt cx="0" cy="0"/>
        </a:xfrm>
      </p:grpSpPr>
      <p:sp>
        <p:nvSpPr>
          <p:cNvPr id="28" name="Título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es-ES"/>
              <a:t>Haga clic para modificar el estilo de título del patrón</a:t>
            </a:r>
            <a:endParaRPr lang="es-ES" dirty="0"/>
          </a:p>
        </p:txBody>
      </p:sp>
      <p:sp>
        <p:nvSpPr>
          <p:cNvPr id="31" name="Subtítulo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es-ES">
                <a:solidFill>
                  <a:schemeClr val="tx1">
                    <a:alpha val="60000"/>
                  </a:schemeClr>
                </a:solidFill>
              </a:rPr>
              <a:t>Haga clic para modificar el estilo de subtítulo del patrón</a:t>
            </a:r>
            <a:endParaRPr lang="es-ES" dirty="0">
              <a:solidFill>
                <a:schemeClr val="tx1">
                  <a:alpha val="60000"/>
                </a:schemeClr>
              </a:solidFill>
            </a:endParaRPr>
          </a:p>
        </p:txBody>
      </p:sp>
      <p:sp>
        <p:nvSpPr>
          <p:cNvPr id="40" name="Marcador de posición de imagen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es-ES"/>
              <a:t>Haga clic en el icono para agregar una imagen</a:t>
            </a:r>
            <a:endParaRPr lang="es-ES" dirty="0"/>
          </a:p>
        </p:txBody>
      </p:sp>
      <p:sp>
        <p:nvSpPr>
          <p:cNvPr id="42" name="Marcador de posición de imagen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es-ES"/>
              <a:t>Haga clic en el icono para agregar una imagen</a:t>
            </a:r>
          </a:p>
        </p:txBody>
      </p:sp>
      <p:grpSp>
        <p:nvGrpSpPr>
          <p:cNvPr id="43" name="Grupo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orma libre: Forma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solidFill>
                  <a:schemeClr val="tx1"/>
                </a:solidFill>
              </a:endParaRPr>
            </a:p>
          </p:txBody>
        </p:sp>
        <p:sp>
          <p:nvSpPr>
            <p:cNvPr id="45" name="Elipse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46" name="Forma libre: Forma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solidFill>
                  <a:schemeClr val="tx1"/>
                </a:solidFill>
              </a:endParaRPr>
            </a:p>
          </p:txBody>
        </p:sp>
      </p:grpSp>
      <p:grpSp>
        <p:nvGrpSpPr>
          <p:cNvPr id="15" name="Grupo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orma libre: Forma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1" name="Elipse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5" name="Marcador de fecha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es-ES"/>
              <a:t>Martes, 2 de febrero de 20XX</a:t>
            </a:r>
          </a:p>
        </p:txBody>
      </p:sp>
      <p:sp>
        <p:nvSpPr>
          <p:cNvPr id="6" name="Marcador de pie de página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es-ES"/>
              <a:t>Ejemplo de Texto de pie de página</a:t>
            </a:r>
          </a:p>
        </p:txBody>
      </p:sp>
      <p:sp>
        <p:nvSpPr>
          <p:cNvPr id="7" name="Marcador de número de diapositiva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17" name="Elipse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es-ES"/>
              <a:t>Haga clic para modificar el estilo de título del patrón</a:t>
            </a:r>
            <a:endParaRPr lang="es-ES" dirty="0"/>
          </a:p>
        </p:txBody>
      </p:sp>
      <p:sp>
        <p:nvSpPr>
          <p:cNvPr id="3" name="Subtítulo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a:t>Haga clic para modificar el estilo de subtítulo del patrón</a:t>
            </a:r>
            <a:endParaRPr lang="es-ES" dirty="0"/>
          </a:p>
        </p:txBody>
      </p:sp>
      <p:sp>
        <p:nvSpPr>
          <p:cNvPr id="4" name="Marcador de fecha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19" name="Forma libre: Forma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0" name="Elipse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5" name="Elipse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34" name="Grupo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orma libre: Forma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p>
          </p:txBody>
        </p:sp>
        <p:sp>
          <p:nvSpPr>
            <p:cNvPr id="36" name="Forma libre: Forma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solidFill>
                  <a:schemeClr val="tx1"/>
                </a:solidFill>
              </a:endParaRPr>
            </a:p>
          </p:txBody>
        </p:sp>
        <p:sp>
          <p:nvSpPr>
            <p:cNvPr id="37" name="Elips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8" name="Elips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13" name="Grupo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orma libre: Forma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1" name="Elips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2" name="Título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contenido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5" name="Marcador de fecha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es-ES"/>
              <a:t>Martes, 2 de febrero de 20XX</a:t>
            </a:r>
          </a:p>
        </p:txBody>
      </p:sp>
      <p:sp>
        <p:nvSpPr>
          <p:cNvPr id="6" name="Marcador de pie de página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es-ES"/>
              <a:t>Ejemplo de Texto de pie de página</a:t>
            </a:r>
          </a:p>
        </p:txBody>
      </p:sp>
      <p:sp>
        <p:nvSpPr>
          <p:cNvPr id="7" name="Marcador de número de diapositiva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orma libre: Forma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2" name="Elipse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2" name="Título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texto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a:t>Haga clic para modificar los estilos de texto del patrón</a:t>
            </a:r>
          </a:p>
        </p:txBody>
      </p:sp>
      <p:sp>
        <p:nvSpPr>
          <p:cNvPr id="5" name="Marcador de fecha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es-ES"/>
              <a:t>Martes, 2 de febrero de 20XX</a:t>
            </a:r>
          </a:p>
        </p:txBody>
      </p:sp>
      <p:sp>
        <p:nvSpPr>
          <p:cNvPr id="6" name="Marcador de pie de página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es-ES"/>
              <a:t>Ejemplo de Texto de pie de página</a:t>
            </a:r>
          </a:p>
        </p:txBody>
      </p:sp>
      <p:sp>
        <p:nvSpPr>
          <p:cNvPr id="7" name="Marcador de número de diapositiva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98356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353DF3-2A74-4A2F-9D67-605683EAD12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3415DC1F-FD47-4018-A00F-1C5E576BB7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2AD9A0B5-626E-4BA9-A253-9A816034AA94}"/>
              </a:ext>
            </a:extLst>
          </p:cNvPr>
          <p:cNvSpPr>
            <a:spLocks noGrp="1"/>
          </p:cNvSpPr>
          <p:nvPr>
            <p:ph type="dt" sz="half" idx="10"/>
          </p:nvPr>
        </p:nvSpPr>
        <p:spPr/>
        <p:txBody>
          <a:bodyPr/>
          <a:lstStyle/>
          <a:p>
            <a:fld id="{E3810E6D-144C-4E91-886F-678DD38794E3}" type="datetimeFigureOut">
              <a:rPr lang="es-MX" smtClean="0"/>
              <a:t>24/03/2022</a:t>
            </a:fld>
            <a:endParaRPr lang="es-MX"/>
          </a:p>
        </p:txBody>
      </p:sp>
      <p:sp>
        <p:nvSpPr>
          <p:cNvPr id="5" name="Marcador de pie de página 4">
            <a:extLst>
              <a:ext uri="{FF2B5EF4-FFF2-40B4-BE49-F238E27FC236}">
                <a16:creationId xmlns:a16="http://schemas.microsoft.com/office/drawing/2014/main" id="{E72DE0D0-4C86-4371-AE61-3756C46EC8D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C7A9290-95CA-4710-ACE2-3251C082FB84}"/>
              </a:ext>
            </a:extLst>
          </p:cNvPr>
          <p:cNvSpPr>
            <a:spLocks noGrp="1"/>
          </p:cNvSpPr>
          <p:nvPr>
            <p:ph type="sldNum" sz="quarter" idx="12"/>
          </p:nvPr>
        </p:nvSpPr>
        <p:spPr/>
        <p:txBody>
          <a:bodyPr/>
          <a:lstStyle/>
          <a:p>
            <a:fld id="{5E5D698B-4E7B-4822-93F9-A4BB26FBDC6E}" type="slidenum">
              <a:rPr lang="es-MX" smtClean="0"/>
              <a:t>‹Nº›</a:t>
            </a:fld>
            <a:endParaRPr lang="es-MX"/>
          </a:p>
        </p:txBody>
      </p:sp>
    </p:spTree>
    <p:extLst>
      <p:ext uri="{BB962C8B-B14F-4D97-AF65-F5344CB8AC3E}">
        <p14:creationId xmlns:p14="http://schemas.microsoft.com/office/powerpoint/2010/main" val="3061461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D3E004-8D1D-4D5C-9EA4-002825A00A2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E039B49-46D0-47F2-B225-347CC98C579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3856F2B-D370-4D5D-837C-AC5949BA6FD7}"/>
              </a:ext>
            </a:extLst>
          </p:cNvPr>
          <p:cNvSpPr>
            <a:spLocks noGrp="1"/>
          </p:cNvSpPr>
          <p:nvPr>
            <p:ph type="dt" sz="half" idx="10"/>
          </p:nvPr>
        </p:nvSpPr>
        <p:spPr/>
        <p:txBody>
          <a:bodyPr/>
          <a:lstStyle/>
          <a:p>
            <a:fld id="{E3810E6D-144C-4E91-886F-678DD38794E3}" type="datetimeFigureOut">
              <a:rPr lang="es-MX" smtClean="0"/>
              <a:t>24/03/2022</a:t>
            </a:fld>
            <a:endParaRPr lang="es-MX"/>
          </a:p>
        </p:txBody>
      </p:sp>
      <p:sp>
        <p:nvSpPr>
          <p:cNvPr id="5" name="Marcador de pie de página 4">
            <a:extLst>
              <a:ext uri="{FF2B5EF4-FFF2-40B4-BE49-F238E27FC236}">
                <a16:creationId xmlns:a16="http://schemas.microsoft.com/office/drawing/2014/main" id="{755486F5-9E31-423B-9FCE-F3F80596DC5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1D18ACD-8632-4BDE-A5E3-946870BF7BD1}"/>
              </a:ext>
            </a:extLst>
          </p:cNvPr>
          <p:cNvSpPr>
            <a:spLocks noGrp="1"/>
          </p:cNvSpPr>
          <p:nvPr>
            <p:ph type="sldNum" sz="quarter" idx="12"/>
          </p:nvPr>
        </p:nvSpPr>
        <p:spPr/>
        <p:txBody>
          <a:bodyPr/>
          <a:lstStyle/>
          <a:p>
            <a:fld id="{5E5D698B-4E7B-4822-93F9-A4BB26FBDC6E}" type="slidenum">
              <a:rPr lang="es-MX" smtClean="0"/>
              <a:t>‹Nº›</a:t>
            </a:fld>
            <a:endParaRPr lang="es-MX"/>
          </a:p>
        </p:txBody>
      </p:sp>
    </p:spTree>
    <p:extLst>
      <p:ext uri="{BB962C8B-B14F-4D97-AF65-F5344CB8AC3E}">
        <p14:creationId xmlns:p14="http://schemas.microsoft.com/office/powerpoint/2010/main" val="2898825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6BBEF6-E12C-4E59-A1B8-2D1D2429A4F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02D34F4-551D-432D-B87F-C85E31539E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886228F-A598-4E3C-8DD4-9F2369A4C56E}"/>
              </a:ext>
            </a:extLst>
          </p:cNvPr>
          <p:cNvSpPr>
            <a:spLocks noGrp="1"/>
          </p:cNvSpPr>
          <p:nvPr>
            <p:ph type="dt" sz="half" idx="10"/>
          </p:nvPr>
        </p:nvSpPr>
        <p:spPr/>
        <p:txBody>
          <a:bodyPr/>
          <a:lstStyle/>
          <a:p>
            <a:fld id="{E3810E6D-144C-4E91-886F-678DD38794E3}" type="datetimeFigureOut">
              <a:rPr lang="es-MX" smtClean="0"/>
              <a:t>24/03/2022</a:t>
            </a:fld>
            <a:endParaRPr lang="es-MX"/>
          </a:p>
        </p:txBody>
      </p:sp>
      <p:sp>
        <p:nvSpPr>
          <p:cNvPr id="5" name="Marcador de pie de página 4">
            <a:extLst>
              <a:ext uri="{FF2B5EF4-FFF2-40B4-BE49-F238E27FC236}">
                <a16:creationId xmlns:a16="http://schemas.microsoft.com/office/drawing/2014/main" id="{53177067-952B-4B3E-87CE-47C8EA32F5A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78756CB-5880-4BDF-BF1F-B6FE13531CA0}"/>
              </a:ext>
            </a:extLst>
          </p:cNvPr>
          <p:cNvSpPr>
            <a:spLocks noGrp="1"/>
          </p:cNvSpPr>
          <p:nvPr>
            <p:ph type="sldNum" sz="quarter" idx="12"/>
          </p:nvPr>
        </p:nvSpPr>
        <p:spPr/>
        <p:txBody>
          <a:bodyPr/>
          <a:lstStyle/>
          <a:p>
            <a:fld id="{5E5D698B-4E7B-4822-93F9-A4BB26FBDC6E}" type="slidenum">
              <a:rPr lang="es-MX" smtClean="0"/>
              <a:t>‹Nº›</a:t>
            </a:fld>
            <a:endParaRPr lang="es-MX"/>
          </a:p>
        </p:txBody>
      </p:sp>
    </p:spTree>
    <p:extLst>
      <p:ext uri="{BB962C8B-B14F-4D97-AF65-F5344CB8AC3E}">
        <p14:creationId xmlns:p14="http://schemas.microsoft.com/office/powerpoint/2010/main" val="997420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es-ES"/>
              <a:t>Haga clic para agregar un título</a:t>
            </a:r>
          </a:p>
        </p:txBody>
      </p:sp>
      <p:sp>
        <p:nvSpPr>
          <p:cNvPr id="7" name="Marcador de contenido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es-ES" sz="1600"/>
              <a:t>Haga clic para agregar texto</a:t>
            </a:r>
          </a:p>
        </p:txBody>
      </p:sp>
      <p:sp>
        <p:nvSpPr>
          <p:cNvPr id="17" name="Marcador de posición de imagen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es-ES"/>
              <a:t>Haga clic en el icono para agregar una imagen</a:t>
            </a:r>
          </a:p>
        </p:txBody>
      </p:sp>
      <p:sp>
        <p:nvSpPr>
          <p:cNvPr id="22" name="Marcador de posición de imagen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es-ES"/>
              <a:t>Haga clic en el icono para agregar una imagen</a:t>
            </a:r>
          </a:p>
        </p:txBody>
      </p:sp>
      <p:sp>
        <p:nvSpPr>
          <p:cNvPr id="25" name="Marcador de posición de imagen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es-ES"/>
              <a:t>Haga clic en el icono para agregar una imagen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6" name="Elipse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10" name="Grupo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orma libre: Forma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2" name="Elipse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B8E065-B3C9-49CF-9487-299D6BE9EA0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8607943-87B6-4E68-A2B8-6A1587CC6AA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129B81BE-16ED-4B33-A7EF-C65D196D67C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B334E845-428E-4F2C-A3DD-A588AD9B81A7}"/>
              </a:ext>
            </a:extLst>
          </p:cNvPr>
          <p:cNvSpPr>
            <a:spLocks noGrp="1"/>
          </p:cNvSpPr>
          <p:nvPr>
            <p:ph type="dt" sz="half" idx="10"/>
          </p:nvPr>
        </p:nvSpPr>
        <p:spPr/>
        <p:txBody>
          <a:bodyPr/>
          <a:lstStyle/>
          <a:p>
            <a:fld id="{E3810E6D-144C-4E91-886F-678DD38794E3}" type="datetimeFigureOut">
              <a:rPr lang="es-MX" smtClean="0"/>
              <a:t>24/03/2022</a:t>
            </a:fld>
            <a:endParaRPr lang="es-MX"/>
          </a:p>
        </p:txBody>
      </p:sp>
      <p:sp>
        <p:nvSpPr>
          <p:cNvPr id="6" name="Marcador de pie de página 5">
            <a:extLst>
              <a:ext uri="{FF2B5EF4-FFF2-40B4-BE49-F238E27FC236}">
                <a16:creationId xmlns:a16="http://schemas.microsoft.com/office/drawing/2014/main" id="{84191A8E-4356-49B0-81DC-15141CA2982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9B6E332-5CF3-471F-8FD0-EC198A55D858}"/>
              </a:ext>
            </a:extLst>
          </p:cNvPr>
          <p:cNvSpPr>
            <a:spLocks noGrp="1"/>
          </p:cNvSpPr>
          <p:nvPr>
            <p:ph type="sldNum" sz="quarter" idx="12"/>
          </p:nvPr>
        </p:nvSpPr>
        <p:spPr/>
        <p:txBody>
          <a:bodyPr/>
          <a:lstStyle/>
          <a:p>
            <a:fld id="{5E5D698B-4E7B-4822-93F9-A4BB26FBDC6E}" type="slidenum">
              <a:rPr lang="es-MX" smtClean="0"/>
              <a:t>‹Nº›</a:t>
            </a:fld>
            <a:endParaRPr lang="es-MX"/>
          </a:p>
        </p:txBody>
      </p:sp>
    </p:spTree>
    <p:extLst>
      <p:ext uri="{BB962C8B-B14F-4D97-AF65-F5344CB8AC3E}">
        <p14:creationId xmlns:p14="http://schemas.microsoft.com/office/powerpoint/2010/main" val="188621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DB5017-1CFD-4F51-8D6E-340452743D2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CA187A4-936B-4ABE-B635-5C827947A7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15504D4-3287-42FA-ABCD-E73BF160FEE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58CD406C-7334-42D6-AFE6-5ECE0AE9A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97FED0E-EFB5-4D8D-9EB9-31BFFD26F0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3D779882-9E99-4E3D-ACBA-05F16C37EA16}"/>
              </a:ext>
            </a:extLst>
          </p:cNvPr>
          <p:cNvSpPr>
            <a:spLocks noGrp="1"/>
          </p:cNvSpPr>
          <p:nvPr>
            <p:ph type="dt" sz="half" idx="10"/>
          </p:nvPr>
        </p:nvSpPr>
        <p:spPr/>
        <p:txBody>
          <a:bodyPr/>
          <a:lstStyle/>
          <a:p>
            <a:fld id="{E3810E6D-144C-4E91-886F-678DD38794E3}" type="datetimeFigureOut">
              <a:rPr lang="es-MX" smtClean="0"/>
              <a:t>24/03/2022</a:t>
            </a:fld>
            <a:endParaRPr lang="es-MX"/>
          </a:p>
        </p:txBody>
      </p:sp>
      <p:sp>
        <p:nvSpPr>
          <p:cNvPr id="8" name="Marcador de pie de página 7">
            <a:extLst>
              <a:ext uri="{FF2B5EF4-FFF2-40B4-BE49-F238E27FC236}">
                <a16:creationId xmlns:a16="http://schemas.microsoft.com/office/drawing/2014/main" id="{50A5AB38-079F-41CA-B1E1-D4C69CC69C59}"/>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EB7EA186-2938-46D7-B3C7-D4461CD5837F}"/>
              </a:ext>
            </a:extLst>
          </p:cNvPr>
          <p:cNvSpPr>
            <a:spLocks noGrp="1"/>
          </p:cNvSpPr>
          <p:nvPr>
            <p:ph type="sldNum" sz="quarter" idx="12"/>
          </p:nvPr>
        </p:nvSpPr>
        <p:spPr/>
        <p:txBody>
          <a:bodyPr/>
          <a:lstStyle/>
          <a:p>
            <a:fld id="{5E5D698B-4E7B-4822-93F9-A4BB26FBDC6E}" type="slidenum">
              <a:rPr lang="es-MX" smtClean="0"/>
              <a:t>‹Nº›</a:t>
            </a:fld>
            <a:endParaRPr lang="es-MX"/>
          </a:p>
        </p:txBody>
      </p:sp>
    </p:spTree>
    <p:extLst>
      <p:ext uri="{BB962C8B-B14F-4D97-AF65-F5344CB8AC3E}">
        <p14:creationId xmlns:p14="http://schemas.microsoft.com/office/powerpoint/2010/main" val="301780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31F07A-DEEC-4E1C-8A34-13089FC3394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4C4D8B2-C3A7-4114-B5BF-8E62BBAF98EE}"/>
              </a:ext>
            </a:extLst>
          </p:cNvPr>
          <p:cNvSpPr>
            <a:spLocks noGrp="1"/>
          </p:cNvSpPr>
          <p:nvPr>
            <p:ph type="dt" sz="half" idx="10"/>
          </p:nvPr>
        </p:nvSpPr>
        <p:spPr/>
        <p:txBody>
          <a:bodyPr/>
          <a:lstStyle/>
          <a:p>
            <a:fld id="{E3810E6D-144C-4E91-886F-678DD38794E3}" type="datetimeFigureOut">
              <a:rPr lang="es-MX" smtClean="0"/>
              <a:t>24/03/2022</a:t>
            </a:fld>
            <a:endParaRPr lang="es-MX"/>
          </a:p>
        </p:txBody>
      </p:sp>
      <p:sp>
        <p:nvSpPr>
          <p:cNvPr id="4" name="Marcador de pie de página 3">
            <a:extLst>
              <a:ext uri="{FF2B5EF4-FFF2-40B4-BE49-F238E27FC236}">
                <a16:creationId xmlns:a16="http://schemas.microsoft.com/office/drawing/2014/main" id="{CB913D54-3D2C-4128-BBE5-DBB6CEC5521C}"/>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13E7C8D-C8A9-4735-AC11-941E28458518}"/>
              </a:ext>
            </a:extLst>
          </p:cNvPr>
          <p:cNvSpPr>
            <a:spLocks noGrp="1"/>
          </p:cNvSpPr>
          <p:nvPr>
            <p:ph type="sldNum" sz="quarter" idx="12"/>
          </p:nvPr>
        </p:nvSpPr>
        <p:spPr/>
        <p:txBody>
          <a:bodyPr/>
          <a:lstStyle/>
          <a:p>
            <a:fld id="{5E5D698B-4E7B-4822-93F9-A4BB26FBDC6E}" type="slidenum">
              <a:rPr lang="es-MX" smtClean="0"/>
              <a:t>‹Nº›</a:t>
            </a:fld>
            <a:endParaRPr lang="es-MX"/>
          </a:p>
        </p:txBody>
      </p:sp>
    </p:spTree>
    <p:extLst>
      <p:ext uri="{BB962C8B-B14F-4D97-AF65-F5344CB8AC3E}">
        <p14:creationId xmlns:p14="http://schemas.microsoft.com/office/powerpoint/2010/main" val="2066269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AC514F4-22FF-40C9-BF1A-91176D435A07}"/>
              </a:ext>
            </a:extLst>
          </p:cNvPr>
          <p:cNvSpPr>
            <a:spLocks noGrp="1"/>
          </p:cNvSpPr>
          <p:nvPr>
            <p:ph type="dt" sz="half" idx="10"/>
          </p:nvPr>
        </p:nvSpPr>
        <p:spPr/>
        <p:txBody>
          <a:bodyPr/>
          <a:lstStyle/>
          <a:p>
            <a:fld id="{E3810E6D-144C-4E91-886F-678DD38794E3}" type="datetimeFigureOut">
              <a:rPr lang="es-MX" smtClean="0"/>
              <a:t>24/03/2022</a:t>
            </a:fld>
            <a:endParaRPr lang="es-MX"/>
          </a:p>
        </p:txBody>
      </p:sp>
      <p:sp>
        <p:nvSpPr>
          <p:cNvPr id="3" name="Marcador de pie de página 2">
            <a:extLst>
              <a:ext uri="{FF2B5EF4-FFF2-40B4-BE49-F238E27FC236}">
                <a16:creationId xmlns:a16="http://schemas.microsoft.com/office/drawing/2014/main" id="{FD91E072-52B5-49B7-9BAB-3BC4FF07D5F7}"/>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AFFC4AA1-8F0F-4111-94AC-2619B8CC933F}"/>
              </a:ext>
            </a:extLst>
          </p:cNvPr>
          <p:cNvSpPr>
            <a:spLocks noGrp="1"/>
          </p:cNvSpPr>
          <p:nvPr>
            <p:ph type="sldNum" sz="quarter" idx="12"/>
          </p:nvPr>
        </p:nvSpPr>
        <p:spPr/>
        <p:txBody>
          <a:bodyPr/>
          <a:lstStyle/>
          <a:p>
            <a:fld id="{5E5D698B-4E7B-4822-93F9-A4BB26FBDC6E}" type="slidenum">
              <a:rPr lang="es-MX" smtClean="0"/>
              <a:t>‹Nº›</a:t>
            </a:fld>
            <a:endParaRPr lang="es-MX"/>
          </a:p>
        </p:txBody>
      </p:sp>
    </p:spTree>
    <p:extLst>
      <p:ext uri="{BB962C8B-B14F-4D97-AF65-F5344CB8AC3E}">
        <p14:creationId xmlns:p14="http://schemas.microsoft.com/office/powerpoint/2010/main" val="3939252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DFA68F-BEE9-4DAB-B819-1797EC6C3C1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6233F2F-F03D-414C-A28C-5DF0D7B89D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307BA6E3-29AA-4159-875B-96219E7D6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EB97F5-ADD0-44D0-A5EC-03B440633DCF}"/>
              </a:ext>
            </a:extLst>
          </p:cNvPr>
          <p:cNvSpPr>
            <a:spLocks noGrp="1"/>
          </p:cNvSpPr>
          <p:nvPr>
            <p:ph type="dt" sz="half" idx="10"/>
          </p:nvPr>
        </p:nvSpPr>
        <p:spPr/>
        <p:txBody>
          <a:bodyPr/>
          <a:lstStyle/>
          <a:p>
            <a:fld id="{E3810E6D-144C-4E91-886F-678DD38794E3}" type="datetimeFigureOut">
              <a:rPr lang="es-MX" smtClean="0"/>
              <a:t>24/03/2022</a:t>
            </a:fld>
            <a:endParaRPr lang="es-MX"/>
          </a:p>
        </p:txBody>
      </p:sp>
      <p:sp>
        <p:nvSpPr>
          <p:cNvPr id="6" name="Marcador de pie de página 5">
            <a:extLst>
              <a:ext uri="{FF2B5EF4-FFF2-40B4-BE49-F238E27FC236}">
                <a16:creationId xmlns:a16="http://schemas.microsoft.com/office/drawing/2014/main" id="{1EA15870-32D6-4543-BCA9-5A80AB6472F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9DAF9C2-E604-4945-9089-FFFB0FAFD9F3}"/>
              </a:ext>
            </a:extLst>
          </p:cNvPr>
          <p:cNvSpPr>
            <a:spLocks noGrp="1"/>
          </p:cNvSpPr>
          <p:nvPr>
            <p:ph type="sldNum" sz="quarter" idx="12"/>
          </p:nvPr>
        </p:nvSpPr>
        <p:spPr/>
        <p:txBody>
          <a:bodyPr/>
          <a:lstStyle/>
          <a:p>
            <a:fld id="{5E5D698B-4E7B-4822-93F9-A4BB26FBDC6E}" type="slidenum">
              <a:rPr lang="es-MX" smtClean="0"/>
              <a:t>‹Nº›</a:t>
            </a:fld>
            <a:endParaRPr lang="es-MX"/>
          </a:p>
        </p:txBody>
      </p:sp>
    </p:spTree>
    <p:extLst>
      <p:ext uri="{BB962C8B-B14F-4D97-AF65-F5344CB8AC3E}">
        <p14:creationId xmlns:p14="http://schemas.microsoft.com/office/powerpoint/2010/main" val="3656816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36119A-4D90-4B7F-B09B-DEE589974A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98DE2487-93AC-420F-B7D2-D78F63C6E5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EC37292C-E746-40A3-9F74-D46A63F54F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729F7DC-5132-466F-9C27-49ADEF827A5F}"/>
              </a:ext>
            </a:extLst>
          </p:cNvPr>
          <p:cNvSpPr>
            <a:spLocks noGrp="1"/>
          </p:cNvSpPr>
          <p:nvPr>
            <p:ph type="dt" sz="half" idx="10"/>
          </p:nvPr>
        </p:nvSpPr>
        <p:spPr/>
        <p:txBody>
          <a:bodyPr/>
          <a:lstStyle/>
          <a:p>
            <a:fld id="{E3810E6D-144C-4E91-886F-678DD38794E3}" type="datetimeFigureOut">
              <a:rPr lang="es-MX" smtClean="0"/>
              <a:t>24/03/2022</a:t>
            </a:fld>
            <a:endParaRPr lang="es-MX"/>
          </a:p>
        </p:txBody>
      </p:sp>
      <p:sp>
        <p:nvSpPr>
          <p:cNvPr id="6" name="Marcador de pie de página 5">
            <a:extLst>
              <a:ext uri="{FF2B5EF4-FFF2-40B4-BE49-F238E27FC236}">
                <a16:creationId xmlns:a16="http://schemas.microsoft.com/office/drawing/2014/main" id="{39BB5713-9843-4904-89B1-9492C8F32DF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D927D77-82A8-4C45-AA9E-718584E81876}"/>
              </a:ext>
            </a:extLst>
          </p:cNvPr>
          <p:cNvSpPr>
            <a:spLocks noGrp="1"/>
          </p:cNvSpPr>
          <p:nvPr>
            <p:ph type="sldNum" sz="quarter" idx="12"/>
          </p:nvPr>
        </p:nvSpPr>
        <p:spPr/>
        <p:txBody>
          <a:bodyPr/>
          <a:lstStyle/>
          <a:p>
            <a:fld id="{5E5D698B-4E7B-4822-93F9-A4BB26FBDC6E}" type="slidenum">
              <a:rPr lang="es-MX" smtClean="0"/>
              <a:t>‹Nº›</a:t>
            </a:fld>
            <a:endParaRPr lang="es-MX"/>
          </a:p>
        </p:txBody>
      </p:sp>
    </p:spTree>
    <p:extLst>
      <p:ext uri="{BB962C8B-B14F-4D97-AF65-F5344CB8AC3E}">
        <p14:creationId xmlns:p14="http://schemas.microsoft.com/office/powerpoint/2010/main" val="1229686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5C824E-B581-4360-9744-0E6765C8AB7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D4131DC-E54A-4E16-A751-A85D199E29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5F84F34-599A-498A-854A-2A4995FE30E0}"/>
              </a:ext>
            </a:extLst>
          </p:cNvPr>
          <p:cNvSpPr>
            <a:spLocks noGrp="1"/>
          </p:cNvSpPr>
          <p:nvPr>
            <p:ph type="dt" sz="half" idx="10"/>
          </p:nvPr>
        </p:nvSpPr>
        <p:spPr/>
        <p:txBody>
          <a:bodyPr/>
          <a:lstStyle/>
          <a:p>
            <a:fld id="{E3810E6D-144C-4E91-886F-678DD38794E3}" type="datetimeFigureOut">
              <a:rPr lang="es-MX" smtClean="0"/>
              <a:t>24/03/2022</a:t>
            </a:fld>
            <a:endParaRPr lang="es-MX"/>
          </a:p>
        </p:txBody>
      </p:sp>
      <p:sp>
        <p:nvSpPr>
          <p:cNvPr id="5" name="Marcador de pie de página 4">
            <a:extLst>
              <a:ext uri="{FF2B5EF4-FFF2-40B4-BE49-F238E27FC236}">
                <a16:creationId xmlns:a16="http://schemas.microsoft.com/office/drawing/2014/main" id="{3AAD732F-AE70-48C0-8072-DFEDA1C516C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487F807-93B6-47F9-A1AB-12A029A9F3FF}"/>
              </a:ext>
            </a:extLst>
          </p:cNvPr>
          <p:cNvSpPr>
            <a:spLocks noGrp="1"/>
          </p:cNvSpPr>
          <p:nvPr>
            <p:ph type="sldNum" sz="quarter" idx="12"/>
          </p:nvPr>
        </p:nvSpPr>
        <p:spPr/>
        <p:txBody>
          <a:bodyPr/>
          <a:lstStyle/>
          <a:p>
            <a:fld id="{5E5D698B-4E7B-4822-93F9-A4BB26FBDC6E}" type="slidenum">
              <a:rPr lang="es-MX" smtClean="0"/>
              <a:t>‹Nº›</a:t>
            </a:fld>
            <a:endParaRPr lang="es-MX"/>
          </a:p>
        </p:txBody>
      </p:sp>
    </p:spTree>
    <p:extLst>
      <p:ext uri="{BB962C8B-B14F-4D97-AF65-F5344CB8AC3E}">
        <p14:creationId xmlns:p14="http://schemas.microsoft.com/office/powerpoint/2010/main" val="1786477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0C13DFF-D9F7-4E8F-81E2-ED3B4F8E259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434BF6B-A836-4F33-902C-F17F42C43A7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D34433E-4D97-45FA-9486-54E99F73EEBD}"/>
              </a:ext>
            </a:extLst>
          </p:cNvPr>
          <p:cNvSpPr>
            <a:spLocks noGrp="1"/>
          </p:cNvSpPr>
          <p:nvPr>
            <p:ph type="dt" sz="half" idx="10"/>
          </p:nvPr>
        </p:nvSpPr>
        <p:spPr/>
        <p:txBody>
          <a:bodyPr/>
          <a:lstStyle/>
          <a:p>
            <a:fld id="{E3810E6D-144C-4E91-886F-678DD38794E3}" type="datetimeFigureOut">
              <a:rPr lang="es-MX" smtClean="0"/>
              <a:t>24/03/2022</a:t>
            </a:fld>
            <a:endParaRPr lang="es-MX"/>
          </a:p>
        </p:txBody>
      </p:sp>
      <p:sp>
        <p:nvSpPr>
          <p:cNvPr id="5" name="Marcador de pie de página 4">
            <a:extLst>
              <a:ext uri="{FF2B5EF4-FFF2-40B4-BE49-F238E27FC236}">
                <a16:creationId xmlns:a16="http://schemas.microsoft.com/office/drawing/2014/main" id="{F6AEA0DE-CCA1-451D-AE42-C6BF4C16EBD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B868D00-9EBF-4EEC-BFE3-145BEE6D9772}"/>
              </a:ext>
            </a:extLst>
          </p:cNvPr>
          <p:cNvSpPr>
            <a:spLocks noGrp="1"/>
          </p:cNvSpPr>
          <p:nvPr>
            <p:ph type="sldNum" sz="quarter" idx="12"/>
          </p:nvPr>
        </p:nvSpPr>
        <p:spPr/>
        <p:txBody>
          <a:bodyPr/>
          <a:lstStyle/>
          <a:p>
            <a:fld id="{5E5D698B-4E7B-4822-93F9-A4BB26FBDC6E}" type="slidenum">
              <a:rPr lang="es-MX" smtClean="0"/>
              <a:t>‹Nº›</a:t>
            </a:fld>
            <a:endParaRPr lang="es-MX"/>
          </a:p>
        </p:txBody>
      </p:sp>
    </p:spTree>
    <p:extLst>
      <p:ext uri="{BB962C8B-B14F-4D97-AF65-F5344CB8AC3E}">
        <p14:creationId xmlns:p14="http://schemas.microsoft.com/office/powerpoint/2010/main" val="17283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ción">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es-ES"/>
              <a:t>Haga clic para modificar el estilo de título del patrón</a:t>
            </a:r>
            <a:endParaRPr lang="es-ES" dirty="0"/>
          </a:p>
        </p:txBody>
      </p:sp>
      <p:sp>
        <p:nvSpPr>
          <p:cNvPr id="12" name="Marcador de posición de imagen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es-ES"/>
              <a:t>Haga clic en el icono para agregar una imagen</a:t>
            </a:r>
          </a:p>
        </p:txBody>
      </p:sp>
      <p:sp>
        <p:nvSpPr>
          <p:cNvPr id="18" name="Marcador de posición de imagen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es-ES"/>
              <a:t>Haga clic en el icono para agregar una imagen</a:t>
            </a:r>
          </a:p>
        </p:txBody>
      </p:sp>
      <p:sp>
        <p:nvSpPr>
          <p:cNvPr id="19" name="Marcador de posición de imagen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es-ES"/>
              <a:t>Haga clic en el icono para agregar una imagen</a:t>
            </a:r>
          </a:p>
        </p:txBody>
      </p:sp>
      <p:sp>
        <p:nvSpPr>
          <p:cNvPr id="20" name="Marcador de posición de imagen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es-ES"/>
              <a:t>Haga clic en el icono para agregar una imagen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11" name="Marcador de contenido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es-ES"/>
              <a:t>Haga clic para modificar los estilos de texto del patrón</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alto de sección">
    <p:bg>
      <p:bgRef idx="1001">
        <a:schemeClr val="bg1"/>
      </p:bgRef>
    </p:bg>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es-ES"/>
              <a:t>Haga clic en el icono para agregar una imagen</a:t>
            </a:r>
          </a:p>
        </p:txBody>
      </p:sp>
      <p:sp>
        <p:nvSpPr>
          <p:cNvPr id="4" name="Marcador de fecha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es-ES"/>
              <a:t>Martes, 2 de febrero de 20XX</a:t>
            </a:r>
          </a:p>
        </p:txBody>
      </p:sp>
      <p:sp>
        <p:nvSpPr>
          <p:cNvPr id="5" name="Marcador de pie de página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es-ES" smtClean="0"/>
              <a:t>‹Nº›</a:t>
            </a:fld>
            <a:endParaRPr lang="es-ES"/>
          </a:p>
        </p:txBody>
      </p:sp>
      <p:sp>
        <p:nvSpPr>
          <p:cNvPr id="13" name="Rectángulo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4" name="Rectángulo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Título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es-ES"/>
              <a:t>Haga clic para modificar el estilo de título del patrón</a:t>
            </a:r>
            <a:endParaRPr lang="es-ES" dirty="0"/>
          </a:p>
        </p:txBody>
      </p:sp>
      <p:sp>
        <p:nvSpPr>
          <p:cNvPr id="16" name="Subtítulo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es-ES">
                <a:solidFill>
                  <a:schemeClr val="tx1">
                    <a:alpha val="60000"/>
                  </a:schemeClr>
                </a:solidFill>
              </a:rPr>
              <a:t>Haga clic para modificar el estilo de subtítulo del patrón</a:t>
            </a:r>
            <a:endParaRPr lang="es-E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alto de sección">
    <p:bg>
      <p:bgRef idx="1001">
        <a:schemeClr val="bg1"/>
      </p:bgRef>
    </p:bg>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es-ES"/>
              <a:t>Haga clic en el icono para agregar una imagen</a:t>
            </a:r>
          </a:p>
        </p:txBody>
      </p:sp>
      <p:sp>
        <p:nvSpPr>
          <p:cNvPr id="16" name="Subtítulo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es-ES">
                <a:solidFill>
                  <a:schemeClr val="tx1">
                    <a:alpha val="60000"/>
                  </a:schemeClr>
                </a:solidFill>
              </a:rPr>
              <a:t>Haga clic para modificar el estilo de subtítulo del patrón</a:t>
            </a:r>
            <a:endParaRPr lang="es-ES" dirty="0">
              <a:solidFill>
                <a:schemeClr val="tx1">
                  <a:alpha val="60000"/>
                </a:schemeClr>
              </a:solidFill>
            </a:endParaRPr>
          </a:p>
        </p:txBody>
      </p:sp>
      <p:sp>
        <p:nvSpPr>
          <p:cNvPr id="15" name="Título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es-ES"/>
              <a:t>Haga clic para modificar el estilo de título del patrón</a:t>
            </a:r>
            <a:endParaRPr lang="es-E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Escala de tiempo de tabla y gráfico">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orma libre: Forma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solidFill>
                  <a:schemeClr val="tx1"/>
                </a:solidFill>
              </a:endParaRPr>
            </a:p>
          </p:txBody>
        </p:sp>
        <p:sp>
          <p:nvSpPr>
            <p:cNvPr id="14" name="Elips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5" name="Elips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6" name="Forma libre: Forma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solidFill>
                  <a:schemeClr val="tx1"/>
                </a:solidFill>
              </a:endParaRPr>
            </a:p>
          </p:txBody>
        </p:sp>
      </p:grpSp>
      <p:sp>
        <p:nvSpPr>
          <p:cNvPr id="2" name="Título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s-ES" dirty="0"/>
            </a:lvl1pPr>
          </a:lstStyle>
          <a:p>
            <a:pPr lvl="0" rtl="0">
              <a:lnSpc>
                <a:spcPct val="100000"/>
              </a:lnSpc>
            </a:pPr>
            <a:r>
              <a:rPr lang="es-ES"/>
              <a:t>Haga clic para modificar el estilo de título del patrón</a:t>
            </a:r>
          </a:p>
        </p:txBody>
      </p:sp>
      <p:sp>
        <p:nvSpPr>
          <p:cNvPr id="3" name="Marcador de contenido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fecha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es-ES"/>
              <a:t>Martes, 2 de febrero de 20XX</a:t>
            </a:r>
          </a:p>
        </p:txBody>
      </p:sp>
      <p:sp>
        <p:nvSpPr>
          <p:cNvPr id="5" name="Marcador de pie de página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ita">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es-ES"/>
              <a:t>Haga clic para modificar el estilo de título del patrón</a:t>
            </a:r>
            <a:endParaRPr lang="es-ES" dirty="0"/>
          </a:p>
        </p:txBody>
      </p:sp>
      <p:grpSp>
        <p:nvGrpSpPr>
          <p:cNvPr id="8" name="Grupo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orma libre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0" name="Forma libre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1" name="Forma libre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12" name="Elipse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7" name="Marcador de contenido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es-ES"/>
              <a:t>Haga clic para modificar los estilos de texto del patrón</a:t>
            </a:r>
          </a:p>
        </p:txBody>
      </p:sp>
      <p:sp>
        <p:nvSpPr>
          <p:cNvPr id="15" name="Marcador de posición de imagen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es-ES"/>
              <a:t>Haga clic en el icono para agregar una imagen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Equipo">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a:p>
        </p:txBody>
      </p:sp>
      <p:sp>
        <p:nvSpPr>
          <p:cNvPr id="34" name="Elipse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40" name="Título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es-ES"/>
              <a:t>Equipo</a:t>
            </a:r>
          </a:p>
        </p:txBody>
      </p:sp>
      <p:grpSp>
        <p:nvGrpSpPr>
          <p:cNvPr id="51" name="Grupo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orma libre: Forma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a:p>
          </p:txBody>
        </p:sp>
        <p:sp>
          <p:nvSpPr>
            <p:cNvPr id="53" name="Forma libre: Forma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a:solidFill>
                  <a:schemeClr val="tx1"/>
                </a:solidFill>
              </a:endParaRPr>
            </a:p>
          </p:txBody>
        </p:sp>
        <p:sp>
          <p:nvSpPr>
            <p:cNvPr id="54" name="Elipse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55" name="Elipse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56" name="Marcador de posición de imagen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es-ES"/>
              <a:t>Haga clic en el icono para agregar una imagen</a:t>
            </a:r>
          </a:p>
        </p:txBody>
      </p:sp>
      <p:sp>
        <p:nvSpPr>
          <p:cNvPr id="57" name="Marcador de posición de imagen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es-ES"/>
              <a:t>Haga clic en el icono para agregar una imagen</a:t>
            </a:r>
          </a:p>
        </p:txBody>
      </p:sp>
      <p:sp>
        <p:nvSpPr>
          <p:cNvPr id="58" name="Marcador de posición de imagen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es-ES"/>
              <a:t>Haga clic en el icono para agregar una imagen</a:t>
            </a:r>
            <a:endParaRPr lang="es-ES" dirty="0"/>
          </a:p>
        </p:txBody>
      </p:sp>
      <p:sp>
        <p:nvSpPr>
          <p:cNvPr id="59" name="Marcador de posición de imagen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es-ES"/>
              <a:t>Haga clic en el icono para agregar una imagen</a:t>
            </a:r>
          </a:p>
        </p:txBody>
      </p:sp>
      <p:sp>
        <p:nvSpPr>
          <p:cNvPr id="63" name="Marcador de texto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es-ES"/>
              <a:t>Nombre</a:t>
            </a:r>
          </a:p>
        </p:txBody>
      </p:sp>
      <p:sp>
        <p:nvSpPr>
          <p:cNvPr id="61" name="Marcador de texto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es-ES"/>
              <a:t>Título</a:t>
            </a:r>
          </a:p>
        </p:txBody>
      </p:sp>
      <p:sp>
        <p:nvSpPr>
          <p:cNvPr id="65" name="Marcador de texto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es-ES"/>
              <a:t>Nombre</a:t>
            </a:r>
          </a:p>
        </p:txBody>
      </p:sp>
      <p:sp>
        <p:nvSpPr>
          <p:cNvPr id="64" name="Marcador de texto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es-ES"/>
              <a:t>Título</a:t>
            </a:r>
          </a:p>
        </p:txBody>
      </p:sp>
      <p:sp>
        <p:nvSpPr>
          <p:cNvPr id="67" name="Marcador de texto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es-ES"/>
              <a:t>Nombre</a:t>
            </a:r>
          </a:p>
        </p:txBody>
      </p:sp>
      <p:sp>
        <p:nvSpPr>
          <p:cNvPr id="66" name="Marcador de texto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es-ES"/>
              <a:t>Título</a:t>
            </a:r>
          </a:p>
        </p:txBody>
      </p:sp>
      <p:sp>
        <p:nvSpPr>
          <p:cNvPr id="69" name="Marcador de texto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es-ES"/>
              <a:t>Nombre</a:t>
            </a:r>
          </a:p>
        </p:txBody>
      </p:sp>
      <p:sp>
        <p:nvSpPr>
          <p:cNvPr id="68" name="Marcador de texto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es-ES"/>
              <a:t>Título</a:t>
            </a:r>
          </a:p>
        </p:txBody>
      </p:sp>
      <p:sp>
        <p:nvSpPr>
          <p:cNvPr id="4" name="Marcador de fecha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ido y columna 2 (diapositiva de comparación)">
    <p:spTree>
      <p:nvGrpSpPr>
        <p:cNvPr id="1" name=""/>
        <p:cNvGrpSpPr/>
        <p:nvPr/>
      </p:nvGrpSpPr>
      <p:grpSpPr>
        <a:xfrm>
          <a:off x="0" y="0"/>
          <a:ext cx="0" cy="0"/>
          <a:chOff x="0" y="0"/>
          <a:chExt cx="0" cy="0"/>
        </a:xfrm>
      </p:grpSpPr>
      <p:sp>
        <p:nvSpPr>
          <p:cNvPr id="12" name="Elipse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1" name="Rectángulo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a:p>
        </p:txBody>
      </p:sp>
      <p:sp>
        <p:nvSpPr>
          <p:cNvPr id="2" name="Título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s-ES" sz="4800" dirty="0"/>
            </a:lvl1pPr>
          </a:lstStyle>
          <a:p>
            <a:pPr lvl="0" rtl="0">
              <a:lnSpc>
                <a:spcPct val="100000"/>
              </a:lnSpc>
            </a:pPr>
            <a:r>
              <a:rPr lang="es-ES"/>
              <a:t>Haga clic para modificar el estilo de título del patrón</a:t>
            </a:r>
          </a:p>
        </p:txBody>
      </p:sp>
      <p:sp>
        <p:nvSpPr>
          <p:cNvPr id="3" name="Marcador de texto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4" name="Marcador de contenido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5" name="Marcador de texto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s-ES" sz="1400" b="0" cap="all" spc="200" baseline="0" dirty="0">
                <a:solidFill>
                  <a:schemeClr val="tx1"/>
                </a:solidFill>
              </a:defRPr>
            </a:lvl1pPr>
          </a:lstStyle>
          <a:p>
            <a:pPr marL="228600" lvl="0" indent="-228600" rtl="0"/>
            <a:r>
              <a:rPr lang="es-ES"/>
              <a:t>Haga clic para modificar los estilos de texto del patrón</a:t>
            </a:r>
          </a:p>
        </p:txBody>
      </p:sp>
      <p:sp>
        <p:nvSpPr>
          <p:cNvPr id="6" name="Marcador de contenido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7" name="Marcador de fecha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es-ES"/>
              <a:t>Martes, 2 de febrero de 20XX</a:t>
            </a:r>
          </a:p>
        </p:txBody>
      </p:sp>
      <p:sp>
        <p:nvSpPr>
          <p:cNvPr id="8" name="Marcador de pie de página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es-ES"/>
              <a:t>Ejemplo de Texto de pie de página</a:t>
            </a:r>
          </a:p>
        </p:txBody>
      </p:sp>
      <p:sp>
        <p:nvSpPr>
          <p:cNvPr id="9" name="Marcador de número de diapositiva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es-ES"/>
              <a:t>Haga clic para modificar el estilo de título del patrón</a:t>
            </a:r>
            <a:endParaRPr lang="es-ES" dirty="0"/>
          </a:p>
        </p:txBody>
      </p:sp>
      <p:sp>
        <p:nvSpPr>
          <p:cNvPr id="3" name="Marcador de texto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4" name="Marcador de fecha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s-ES"/>
              <a:t>Ejemplo de Texto de pie de página</a:t>
            </a:r>
            <a:endParaRPr lang="es-ES" dirty="0"/>
          </a:p>
        </p:txBody>
      </p:sp>
      <p:sp>
        <p:nvSpPr>
          <p:cNvPr id="6" name="Marcador de número de diapositiva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es-ES" smtClean="0"/>
              <a:pPr rtl="0"/>
              <a:t>‹Nº›</a:t>
            </a:fld>
            <a:endParaRPr lang="es-E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s-E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47E828E-F93D-4E0B-B0B5-821EA1B5EC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85F19FB-87DE-4041-9E00-70215EC696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9AB7AEF-E8F0-49FF-B589-BD990E2624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10E6D-144C-4E91-886F-678DD38794E3}" type="datetimeFigureOut">
              <a:rPr lang="es-MX" smtClean="0"/>
              <a:t>24/03/2022</a:t>
            </a:fld>
            <a:endParaRPr lang="es-MX"/>
          </a:p>
        </p:txBody>
      </p:sp>
      <p:sp>
        <p:nvSpPr>
          <p:cNvPr id="5" name="Marcador de pie de página 4">
            <a:extLst>
              <a:ext uri="{FF2B5EF4-FFF2-40B4-BE49-F238E27FC236}">
                <a16:creationId xmlns:a16="http://schemas.microsoft.com/office/drawing/2014/main" id="{AF3C72D2-8BA3-4B54-BABA-765DF994DC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2FAB73FD-9700-4C34-B62F-15A2AE02F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D698B-4E7B-4822-93F9-A4BB26FBDC6E}" type="slidenum">
              <a:rPr lang="es-MX" smtClean="0"/>
              <a:t>‹Nº›</a:t>
            </a:fld>
            <a:endParaRPr lang="es-MX"/>
          </a:p>
        </p:txBody>
      </p:sp>
    </p:spTree>
    <p:extLst>
      <p:ext uri="{BB962C8B-B14F-4D97-AF65-F5344CB8AC3E}">
        <p14:creationId xmlns:p14="http://schemas.microsoft.com/office/powerpoint/2010/main" val="31488762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wrap="square" rtlCol="0" anchor="b" anchorCtr="0">
            <a:normAutofit/>
          </a:bodyPr>
          <a:lstStyle/>
          <a:p>
            <a:pPr rtl="0"/>
            <a:r>
              <a:rPr lang="es-ES" sz="4100" dirty="0"/>
              <a:t>Entorno de las Organizaciones  </a:t>
            </a:r>
          </a:p>
        </p:txBody>
      </p:sp>
      <p:pic>
        <p:nvPicPr>
          <p:cNvPr id="14" name="Marcador de posición de imagen 13" descr="Fondo digital de puntos de dato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tretch/>
        </p:blipFill>
        <p:spPr>
          <a:xfrm>
            <a:off x="0" y="0"/>
            <a:ext cx="7452360" cy="6858000"/>
          </a:xfrm>
          <a:noFill/>
        </p:spPr>
      </p:pic>
      <p:sp>
        <p:nvSpPr>
          <p:cNvPr id="3" name="Subtítulo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wrap="square" rtlCol="0">
            <a:normAutofit fontScale="62500" lnSpcReduction="20000"/>
          </a:bodyPr>
          <a:lstStyle/>
          <a:p>
            <a:pPr rtl="0"/>
            <a:r>
              <a:rPr lang="es-ES" dirty="0"/>
              <a:t>Temas: </a:t>
            </a:r>
          </a:p>
          <a:p>
            <a:pPr rtl="0"/>
            <a:r>
              <a:rPr lang="es-ES" dirty="0"/>
              <a:t>1.3.1 Incidencia de la mundialización de la economía y del comercio. </a:t>
            </a:r>
          </a:p>
          <a:p>
            <a:pPr rtl="0"/>
            <a:r>
              <a:rPr lang="es-ES" dirty="0"/>
              <a:t>1.3.2 Marco general </a:t>
            </a:r>
          </a:p>
          <a:p>
            <a:pPr rtl="0"/>
            <a:r>
              <a:rPr lang="es-ES" dirty="0"/>
              <a:t>1.3.3 Principios del sistema multilateral de comercio </a:t>
            </a:r>
          </a:p>
          <a:p>
            <a:pPr rtl="0"/>
            <a:endParaRPr lang="es-ES" dirty="0"/>
          </a:p>
        </p:txBody>
      </p:sp>
      <p:sp>
        <p:nvSpPr>
          <p:cNvPr id="4" name="CuadroTexto 3">
            <a:extLst>
              <a:ext uri="{FF2B5EF4-FFF2-40B4-BE49-F238E27FC236}">
                <a16:creationId xmlns:a16="http://schemas.microsoft.com/office/drawing/2014/main" id="{20795C79-F246-4AAD-A69F-07A0BEB7711C}"/>
              </a:ext>
            </a:extLst>
          </p:cNvPr>
          <p:cNvSpPr txBox="1"/>
          <p:nvPr/>
        </p:nvSpPr>
        <p:spPr>
          <a:xfrm>
            <a:off x="7999413" y="6186196"/>
            <a:ext cx="3164649" cy="369332"/>
          </a:xfrm>
          <a:prstGeom prst="rect">
            <a:avLst/>
          </a:prstGeom>
          <a:noFill/>
        </p:spPr>
        <p:txBody>
          <a:bodyPr wrap="none" rtlCol="0">
            <a:spAutoFit/>
          </a:bodyPr>
          <a:lstStyle/>
          <a:p>
            <a:r>
              <a:rPr lang="es-MX" dirty="0"/>
              <a:t>María Isabel De León Carmona </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FE8E2-E29A-48CD-89D4-559AF7949C73}"/>
              </a:ext>
            </a:extLst>
          </p:cNvPr>
          <p:cNvSpPr>
            <a:spLocks noGrp="1"/>
          </p:cNvSpPr>
          <p:nvPr>
            <p:ph type="title"/>
          </p:nvPr>
        </p:nvSpPr>
        <p:spPr/>
        <p:txBody>
          <a:bodyPr/>
          <a:lstStyle/>
          <a:p>
            <a:r>
              <a:rPr lang="es-MX" dirty="0"/>
              <a:t>Los retos de la mundialización de la economía y del comercio </a:t>
            </a:r>
          </a:p>
        </p:txBody>
      </p:sp>
      <p:sp>
        <p:nvSpPr>
          <p:cNvPr id="3" name="Marcador de contenido 2">
            <a:extLst>
              <a:ext uri="{FF2B5EF4-FFF2-40B4-BE49-F238E27FC236}">
                <a16:creationId xmlns:a16="http://schemas.microsoft.com/office/drawing/2014/main" id="{EB37FEB0-28FE-48FF-A64F-2D2B69D48833}"/>
              </a:ext>
            </a:extLst>
          </p:cNvPr>
          <p:cNvSpPr>
            <a:spLocks noGrp="1"/>
          </p:cNvSpPr>
          <p:nvPr>
            <p:ph idx="1"/>
          </p:nvPr>
        </p:nvSpPr>
        <p:spPr/>
        <p:txBody>
          <a:bodyPr/>
          <a:lstStyle/>
          <a:p>
            <a:r>
              <a:rPr lang="es-MX" dirty="0"/>
              <a:t>El libre comercio y la Inversión Extranjera Directa  presentan una gran potencial para contribuir al crecimiento económico, la creación de empleo, la generación de riqueza y la reducción de la pobreza. Sin embargo, cada país tiene que desarrollar su economía al ritmo que le permita su propia capacidad, con la ayuda de las organizaciones internacionales y de los socios comerciales lo que, contribuirá a evitar el cierre de industrias nacionales y el desempleo, que podrían desembocar en una inestabilidad política y social y reducir la capacidad del país para cumplir con los objetivos estratégicos de la OIT. Los cambios de las políticas económicas para adaptarse a la mundialización entrañan a menudo procesos de reestructuración, que a corto plazo pueden causar trastornos, pero en último término los cambios deberían aumentar la productividad, las calificaciones y los conocimientos, desembocando en un mayor crecimiento económico.</a:t>
            </a:r>
          </a:p>
        </p:txBody>
      </p:sp>
      <p:sp>
        <p:nvSpPr>
          <p:cNvPr id="6" name="Marcador de número de diapositiva 5">
            <a:extLst>
              <a:ext uri="{FF2B5EF4-FFF2-40B4-BE49-F238E27FC236}">
                <a16:creationId xmlns:a16="http://schemas.microsoft.com/office/drawing/2014/main" id="{7A00C66A-EAEF-49E1-ACA2-9855A1466E0A}"/>
              </a:ext>
            </a:extLst>
          </p:cNvPr>
          <p:cNvSpPr>
            <a:spLocks noGrp="1"/>
          </p:cNvSpPr>
          <p:nvPr>
            <p:ph type="sldNum" sz="quarter" idx="12"/>
          </p:nvPr>
        </p:nvSpPr>
        <p:spPr/>
        <p:txBody>
          <a:bodyPr/>
          <a:lstStyle/>
          <a:p>
            <a:pPr rtl="0"/>
            <a:fld id="{DBA1B0FB-D917-4C8C-928F-313BD683BF39}" type="slidenum">
              <a:rPr lang="es-ES" smtClean="0"/>
              <a:t>10</a:t>
            </a:fld>
            <a:endParaRPr lang="es-ES"/>
          </a:p>
        </p:txBody>
      </p:sp>
    </p:spTree>
    <p:extLst>
      <p:ext uri="{BB962C8B-B14F-4D97-AF65-F5344CB8AC3E}">
        <p14:creationId xmlns:p14="http://schemas.microsoft.com/office/powerpoint/2010/main" val="314537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B8F4B7E-73D0-676C-60A5-3B1BDC8FF93E}"/>
              </a:ext>
            </a:extLst>
          </p:cNvPr>
          <p:cNvSpPr>
            <a:spLocks noGrp="1"/>
          </p:cNvSpPr>
          <p:nvPr>
            <p:ph type="title"/>
          </p:nvPr>
        </p:nvSpPr>
        <p:spPr>
          <a:xfrm>
            <a:off x="550863" y="549275"/>
            <a:ext cx="11090274" cy="1332000"/>
          </a:xfrm>
        </p:spPr>
        <p:txBody>
          <a:bodyPr wrap="square" anchor="t">
            <a:normAutofit/>
          </a:bodyPr>
          <a:lstStyle/>
          <a:p>
            <a:pPr>
              <a:lnSpc>
                <a:spcPct val="90000"/>
              </a:lnSpc>
            </a:pPr>
            <a:r>
              <a:rPr lang="es-ES" dirty="0"/>
              <a:t>Principios Generales del Sistema Multilateral de Comercio </a:t>
            </a:r>
            <a:endParaRPr lang="en-US"/>
          </a:p>
        </p:txBody>
      </p:sp>
      <p:sp>
        <p:nvSpPr>
          <p:cNvPr id="18" name="Text Placeholder 3">
            <a:extLst>
              <a:ext uri="{FF2B5EF4-FFF2-40B4-BE49-F238E27FC236}">
                <a16:creationId xmlns:a16="http://schemas.microsoft.com/office/drawing/2014/main" id="{C6985D7B-7DEF-9119-8947-2BCF26604CA3}"/>
              </a:ext>
            </a:extLst>
          </p:cNvPr>
          <p:cNvSpPr>
            <a:spLocks noGrp="1"/>
          </p:cNvSpPr>
          <p:nvPr>
            <p:ph sz="half" idx="1"/>
          </p:nvPr>
        </p:nvSpPr>
        <p:spPr>
          <a:xfrm>
            <a:off x="550862" y="2097175"/>
            <a:ext cx="5435600" cy="3995650"/>
          </a:xfrm>
        </p:spPr>
        <p:txBody>
          <a:bodyPr wrap="square">
            <a:normAutofit/>
          </a:bodyPr>
          <a:lstStyle/>
          <a:p>
            <a:pPr rtl="0"/>
            <a:r>
              <a:rPr lang="es-ES" dirty="0"/>
              <a:t>Principios fundamentales en relación con el acceso a los mercados que constituyen los pilares del sistema comercial multilateral. </a:t>
            </a:r>
          </a:p>
          <a:p>
            <a:pPr rtl="0"/>
            <a:r>
              <a:rPr lang="es-ES" dirty="0"/>
              <a:t>Son obligaciones que establecen límites que los Miembros de la OMC deben respetar al adoptar medidas que tienen un impacto sobre el comercio</a:t>
            </a:r>
            <a:endParaRPr lang="en-US" dirty="0"/>
          </a:p>
        </p:txBody>
      </p:sp>
      <p:pic>
        <p:nvPicPr>
          <p:cNvPr id="11" name="Marcador de contenido 10">
            <a:extLst>
              <a:ext uri="{FF2B5EF4-FFF2-40B4-BE49-F238E27FC236}">
                <a16:creationId xmlns:a16="http://schemas.microsoft.com/office/drawing/2014/main" id="{F410CFBE-1F15-469C-82DB-542B0B21B6C7}"/>
              </a:ext>
            </a:extLst>
          </p:cNvPr>
          <p:cNvPicPr>
            <a:picLocks noGrp="1" noChangeAspect="1"/>
          </p:cNvPicPr>
          <p:nvPr>
            <p:ph sz="half" idx="2"/>
          </p:nvPr>
        </p:nvPicPr>
        <p:blipFill rotWithShape="1">
          <a:blip r:embed="rId2"/>
          <a:srcRect t="2314"/>
          <a:stretch/>
        </p:blipFill>
        <p:spPr>
          <a:xfrm>
            <a:off x="6205538" y="2097175"/>
            <a:ext cx="5435600" cy="3995650"/>
          </a:xfrm>
          <a:prstGeom prst="rect">
            <a:avLst/>
          </a:prstGeom>
          <a:noFill/>
        </p:spPr>
      </p:pic>
      <p:sp>
        <p:nvSpPr>
          <p:cNvPr id="7" name="Marcador de número de diapositiva 6">
            <a:extLst>
              <a:ext uri="{FF2B5EF4-FFF2-40B4-BE49-F238E27FC236}">
                <a16:creationId xmlns:a16="http://schemas.microsoft.com/office/drawing/2014/main" id="{94CC02A9-B39E-4982-99D7-6740000DF62C}"/>
              </a:ext>
            </a:extLst>
          </p:cNvPr>
          <p:cNvSpPr>
            <a:spLocks noGrp="1"/>
          </p:cNvSpPr>
          <p:nvPr>
            <p:ph type="sldNum" sz="quarter" idx="12"/>
          </p:nvPr>
        </p:nvSpPr>
        <p:spPr>
          <a:xfrm>
            <a:off x="9948863" y="6507212"/>
            <a:ext cx="1692274" cy="153888"/>
          </a:xfrm>
        </p:spPr>
        <p:txBody>
          <a:bodyPr wrap="square" anchor="ctr">
            <a:normAutofit/>
          </a:bodyPr>
          <a:lstStyle/>
          <a:p>
            <a:pPr rtl="0">
              <a:spcAft>
                <a:spcPts val="600"/>
              </a:spcAft>
            </a:pPr>
            <a:fld id="{DBA1B0FB-D917-4C8C-928F-313BD683BF39}" type="slidenum">
              <a:rPr lang="es-ES" smtClean="0"/>
              <a:pPr rtl="0">
                <a:spcAft>
                  <a:spcPts val="600"/>
                </a:spcAft>
              </a:pPr>
              <a:t>11</a:t>
            </a:fld>
            <a:endParaRPr lang="es-ES"/>
          </a:p>
        </p:txBody>
      </p:sp>
    </p:spTree>
    <p:extLst>
      <p:ext uri="{BB962C8B-B14F-4D97-AF65-F5344CB8AC3E}">
        <p14:creationId xmlns:p14="http://schemas.microsoft.com/office/powerpoint/2010/main" val="1314482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003DB-1676-497B-A461-989091C24249}"/>
              </a:ext>
            </a:extLst>
          </p:cNvPr>
          <p:cNvSpPr>
            <a:spLocks noGrp="1"/>
          </p:cNvSpPr>
          <p:nvPr>
            <p:ph type="title"/>
          </p:nvPr>
        </p:nvSpPr>
        <p:spPr>
          <a:xfrm>
            <a:off x="550863" y="549275"/>
            <a:ext cx="11090274" cy="1332000"/>
          </a:xfrm>
        </p:spPr>
        <p:txBody>
          <a:bodyPr wrap="square" anchor="t">
            <a:normAutofit/>
          </a:bodyPr>
          <a:lstStyle/>
          <a:p>
            <a:r>
              <a:rPr lang="es-MX" dirty="0"/>
              <a:t>Comercio sin discriminaciones </a:t>
            </a:r>
          </a:p>
        </p:txBody>
      </p:sp>
      <p:sp>
        <p:nvSpPr>
          <p:cNvPr id="4" name="Marcador de texto 3">
            <a:extLst>
              <a:ext uri="{FF2B5EF4-FFF2-40B4-BE49-F238E27FC236}">
                <a16:creationId xmlns:a16="http://schemas.microsoft.com/office/drawing/2014/main" id="{9B8C812B-BD51-4FB9-BDE5-9134993AD369}"/>
              </a:ext>
            </a:extLst>
          </p:cNvPr>
          <p:cNvSpPr>
            <a:spLocks noGrp="1"/>
          </p:cNvSpPr>
          <p:nvPr>
            <p:ph sz="half" idx="1"/>
          </p:nvPr>
        </p:nvSpPr>
        <p:spPr>
          <a:xfrm>
            <a:off x="6205537" y="2020085"/>
            <a:ext cx="5435600" cy="3995650"/>
          </a:xfrm>
        </p:spPr>
        <p:txBody>
          <a:bodyPr wrap="square">
            <a:normAutofit/>
          </a:bodyPr>
          <a:lstStyle/>
          <a:p>
            <a:r>
              <a:rPr lang="es-MX" dirty="0"/>
              <a:t>En general el trato Nación más favorecida NMF significa que cada vez que un país reduce un obstáculo al comercio o abre un mercado, tiene que hacer lo mismo para los mismos productos o servicios de todos sus interlocutores comerciales, sean ricos, pobres, débiles o fuertes. </a:t>
            </a:r>
          </a:p>
        </p:txBody>
      </p:sp>
      <p:sp>
        <p:nvSpPr>
          <p:cNvPr id="11" name="Marcador de contenido 2">
            <a:extLst>
              <a:ext uri="{FF2B5EF4-FFF2-40B4-BE49-F238E27FC236}">
                <a16:creationId xmlns:a16="http://schemas.microsoft.com/office/drawing/2014/main" id="{5E30DFE4-4429-4169-B331-A8F31CA54A73}"/>
              </a:ext>
            </a:extLst>
          </p:cNvPr>
          <p:cNvSpPr>
            <a:spLocks noGrp="1"/>
          </p:cNvSpPr>
          <p:nvPr>
            <p:ph sz="half" idx="2"/>
          </p:nvPr>
        </p:nvSpPr>
        <p:spPr>
          <a:xfrm>
            <a:off x="660400" y="1848636"/>
            <a:ext cx="5435600" cy="3995650"/>
          </a:xfrm>
        </p:spPr>
        <p:txBody>
          <a:bodyPr wrap="square">
            <a:normAutofit/>
          </a:bodyPr>
          <a:lstStyle/>
          <a:p>
            <a:pPr>
              <a:lnSpc>
                <a:spcPct val="100000"/>
              </a:lnSpc>
            </a:pPr>
            <a:r>
              <a:rPr lang="es-MX" sz="1700" dirty="0"/>
              <a:t>Igual trato para todos los demás: Los países no pueden normalmente establecer discriminaciones entre sus diversos interlocutores comerciales. Si se concede a un país una ventaja especial, se tiene que hacer lo mismo con todos los demás miembros de la OMC.</a:t>
            </a:r>
          </a:p>
          <a:p>
            <a:pPr marL="0" indent="0">
              <a:lnSpc>
                <a:spcPct val="100000"/>
              </a:lnSpc>
              <a:buNone/>
            </a:pPr>
            <a:r>
              <a:rPr lang="es-MX" sz="1700" dirty="0"/>
              <a:t>Se permiten ciertas excepciones, ejemplo: </a:t>
            </a:r>
          </a:p>
          <a:p>
            <a:pPr>
              <a:lnSpc>
                <a:spcPct val="100000"/>
              </a:lnSpc>
            </a:pPr>
            <a:r>
              <a:rPr lang="es-MX" sz="1700" dirty="0"/>
              <a:t>En el marco de los acuerdos de libre comercio, en donde los países establecen acuerdos, como que se aplique únicamente a los productos objeto de comercio dentro del grupo y hacer discriminaciones respecto a los productos de terceros países. </a:t>
            </a:r>
          </a:p>
          <a:p>
            <a:pPr marL="0" indent="0">
              <a:lnSpc>
                <a:spcPct val="100000"/>
              </a:lnSpc>
              <a:buNone/>
            </a:pPr>
            <a:endParaRPr lang="es-MX" sz="1700" dirty="0"/>
          </a:p>
          <a:p>
            <a:pPr marL="0" indent="0">
              <a:lnSpc>
                <a:spcPct val="100000"/>
              </a:lnSpc>
              <a:buNone/>
            </a:pPr>
            <a:endParaRPr lang="es-MX" sz="1700" dirty="0"/>
          </a:p>
        </p:txBody>
      </p:sp>
      <p:sp>
        <p:nvSpPr>
          <p:cNvPr id="7" name="Marcador de número de diapositiva 6">
            <a:extLst>
              <a:ext uri="{FF2B5EF4-FFF2-40B4-BE49-F238E27FC236}">
                <a16:creationId xmlns:a16="http://schemas.microsoft.com/office/drawing/2014/main" id="{250E66DC-CE37-4BB6-BED4-53F471825829}"/>
              </a:ext>
            </a:extLst>
          </p:cNvPr>
          <p:cNvSpPr>
            <a:spLocks noGrp="1"/>
          </p:cNvSpPr>
          <p:nvPr>
            <p:ph type="sldNum" sz="quarter" idx="12"/>
          </p:nvPr>
        </p:nvSpPr>
        <p:spPr>
          <a:xfrm>
            <a:off x="9948863" y="6507212"/>
            <a:ext cx="1692274" cy="153888"/>
          </a:xfrm>
        </p:spPr>
        <p:txBody>
          <a:bodyPr wrap="square" anchor="ctr">
            <a:normAutofit/>
          </a:bodyPr>
          <a:lstStyle/>
          <a:p>
            <a:pPr rtl="0">
              <a:spcAft>
                <a:spcPts val="600"/>
              </a:spcAft>
            </a:pPr>
            <a:fld id="{DBA1B0FB-D917-4C8C-928F-313BD683BF39}" type="slidenum">
              <a:rPr lang="es-ES" smtClean="0"/>
              <a:pPr rtl="0">
                <a:spcAft>
                  <a:spcPts val="600"/>
                </a:spcAft>
              </a:pPr>
              <a:t>12</a:t>
            </a:fld>
            <a:endParaRPr lang="es-ES"/>
          </a:p>
        </p:txBody>
      </p:sp>
      <p:pic>
        <p:nvPicPr>
          <p:cNvPr id="8" name="Imagen 7">
            <a:extLst>
              <a:ext uri="{FF2B5EF4-FFF2-40B4-BE49-F238E27FC236}">
                <a16:creationId xmlns:a16="http://schemas.microsoft.com/office/drawing/2014/main" id="{51B554D2-524C-4FAE-B6E1-E3C898266FF0}"/>
              </a:ext>
            </a:extLst>
          </p:cNvPr>
          <p:cNvPicPr>
            <a:picLocks noChangeAspect="1"/>
          </p:cNvPicPr>
          <p:nvPr/>
        </p:nvPicPr>
        <p:blipFill>
          <a:blip r:embed="rId2"/>
          <a:stretch>
            <a:fillRect/>
          </a:stretch>
        </p:blipFill>
        <p:spPr>
          <a:xfrm>
            <a:off x="7103063" y="4196461"/>
            <a:ext cx="3876860" cy="1647825"/>
          </a:xfrm>
          <a:prstGeom prst="rect">
            <a:avLst/>
          </a:prstGeom>
        </p:spPr>
      </p:pic>
    </p:spTree>
    <p:extLst>
      <p:ext uri="{BB962C8B-B14F-4D97-AF65-F5344CB8AC3E}">
        <p14:creationId xmlns:p14="http://schemas.microsoft.com/office/powerpoint/2010/main" val="238778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151D57-040C-4765-ADBE-B41ED0260DB3}"/>
              </a:ext>
            </a:extLst>
          </p:cNvPr>
          <p:cNvSpPr>
            <a:spLocks noGrp="1"/>
          </p:cNvSpPr>
          <p:nvPr>
            <p:ph type="title"/>
          </p:nvPr>
        </p:nvSpPr>
        <p:spPr>
          <a:xfrm>
            <a:off x="550863" y="549275"/>
            <a:ext cx="11090274" cy="1332000"/>
          </a:xfrm>
        </p:spPr>
        <p:txBody>
          <a:bodyPr wrap="square" anchor="t">
            <a:normAutofit/>
          </a:bodyPr>
          <a:lstStyle/>
          <a:p>
            <a:pPr>
              <a:lnSpc>
                <a:spcPct val="90000"/>
              </a:lnSpc>
            </a:pPr>
            <a:r>
              <a:rPr lang="en-US" sz="3400" dirty="0"/>
              <a:t>Trato </a:t>
            </a:r>
            <a:r>
              <a:rPr lang="en-US" sz="3400" dirty="0" err="1"/>
              <a:t>nacional</a:t>
            </a:r>
            <a:r>
              <a:rPr lang="en-US" sz="3400" dirty="0"/>
              <a:t>: </a:t>
            </a:r>
            <a:r>
              <a:rPr lang="en-US" sz="3400" dirty="0" err="1"/>
              <a:t>igual</a:t>
            </a:r>
            <a:r>
              <a:rPr lang="en-US" sz="3400" dirty="0"/>
              <a:t> </a:t>
            </a:r>
            <a:r>
              <a:rPr lang="en-US" sz="3400" dirty="0" err="1"/>
              <a:t>trato</a:t>
            </a:r>
            <a:r>
              <a:rPr lang="en-US" sz="3400" dirty="0"/>
              <a:t> para </a:t>
            </a:r>
            <a:r>
              <a:rPr lang="en-US" sz="3400" dirty="0" err="1"/>
              <a:t>nacionales</a:t>
            </a:r>
            <a:r>
              <a:rPr lang="en-US" sz="3400" dirty="0"/>
              <a:t> y </a:t>
            </a:r>
            <a:r>
              <a:rPr lang="en-US" sz="3400" dirty="0" err="1"/>
              <a:t>extranjeros</a:t>
            </a:r>
            <a:r>
              <a:rPr lang="en-US" sz="3400" dirty="0"/>
              <a:t> </a:t>
            </a:r>
            <a:br>
              <a:rPr lang="en-US" sz="3400" dirty="0"/>
            </a:br>
            <a:endParaRPr lang="es-MX" sz="3400" dirty="0"/>
          </a:p>
        </p:txBody>
      </p:sp>
      <p:pic>
        <p:nvPicPr>
          <p:cNvPr id="14" name="Marcador de contenido 13">
            <a:extLst>
              <a:ext uri="{FF2B5EF4-FFF2-40B4-BE49-F238E27FC236}">
                <a16:creationId xmlns:a16="http://schemas.microsoft.com/office/drawing/2014/main" id="{7EFD9B41-1734-44FF-A5F9-5364F628ECAE}"/>
              </a:ext>
            </a:extLst>
          </p:cNvPr>
          <p:cNvPicPr>
            <a:picLocks noGrp="1" noChangeAspect="1"/>
          </p:cNvPicPr>
          <p:nvPr>
            <p:ph sz="half" idx="1"/>
          </p:nvPr>
        </p:nvPicPr>
        <p:blipFill>
          <a:blip r:embed="rId2"/>
          <a:stretch>
            <a:fillRect/>
          </a:stretch>
        </p:blipFill>
        <p:spPr>
          <a:xfrm>
            <a:off x="550862" y="2280869"/>
            <a:ext cx="5435600" cy="3628262"/>
          </a:xfrm>
          <a:prstGeom prst="rect">
            <a:avLst/>
          </a:prstGeom>
          <a:noFill/>
        </p:spPr>
      </p:pic>
      <p:sp>
        <p:nvSpPr>
          <p:cNvPr id="15" name="Text Placeholder 3">
            <a:extLst>
              <a:ext uri="{FF2B5EF4-FFF2-40B4-BE49-F238E27FC236}">
                <a16:creationId xmlns:a16="http://schemas.microsoft.com/office/drawing/2014/main" id="{A4755F8B-483B-10A6-D62B-235CBBD03351}"/>
              </a:ext>
            </a:extLst>
          </p:cNvPr>
          <p:cNvSpPr>
            <a:spLocks noGrp="1"/>
          </p:cNvSpPr>
          <p:nvPr>
            <p:ph sz="half" idx="2"/>
          </p:nvPr>
        </p:nvSpPr>
        <p:spPr>
          <a:xfrm>
            <a:off x="6205538" y="2097175"/>
            <a:ext cx="5435600" cy="3995650"/>
          </a:xfrm>
        </p:spPr>
        <p:txBody>
          <a:bodyPr wrap="square">
            <a:normAutofit/>
          </a:bodyPr>
          <a:lstStyle/>
          <a:p>
            <a:r>
              <a:rPr lang="en-US" dirty="0"/>
              <a:t>Las </a:t>
            </a:r>
            <a:r>
              <a:rPr lang="en-US" dirty="0" err="1"/>
              <a:t>mercancías</a:t>
            </a:r>
            <a:r>
              <a:rPr lang="en-US" dirty="0"/>
              <a:t> </a:t>
            </a:r>
            <a:r>
              <a:rPr lang="en-US" dirty="0" err="1"/>
              <a:t>importadas</a:t>
            </a:r>
            <a:r>
              <a:rPr lang="en-US" dirty="0"/>
              <a:t> y </a:t>
            </a:r>
            <a:r>
              <a:rPr lang="en-US" dirty="0" err="1"/>
              <a:t>producidas</a:t>
            </a:r>
            <a:r>
              <a:rPr lang="en-US" dirty="0"/>
              <a:t> en </a:t>
            </a:r>
            <a:r>
              <a:rPr lang="en-US" dirty="0" err="1"/>
              <a:t>el</a:t>
            </a:r>
            <a:r>
              <a:rPr lang="en-US" dirty="0"/>
              <a:t> </a:t>
            </a:r>
            <a:r>
              <a:rPr lang="en-US" dirty="0" err="1"/>
              <a:t>país</a:t>
            </a:r>
            <a:r>
              <a:rPr lang="en-US" dirty="0"/>
              <a:t> </a:t>
            </a:r>
            <a:r>
              <a:rPr lang="en-US" dirty="0" err="1"/>
              <a:t>deben</a:t>
            </a:r>
            <a:r>
              <a:rPr lang="en-US" dirty="0"/>
              <a:t> </a:t>
            </a:r>
            <a:r>
              <a:rPr lang="en-US" dirty="0" err="1"/>
              <a:t>recibir</a:t>
            </a:r>
            <a:r>
              <a:rPr lang="en-US" dirty="0"/>
              <a:t> </a:t>
            </a:r>
            <a:r>
              <a:rPr lang="en-US" dirty="0" err="1"/>
              <a:t>el</a:t>
            </a:r>
            <a:r>
              <a:rPr lang="en-US" dirty="0"/>
              <a:t> </a:t>
            </a:r>
            <a:r>
              <a:rPr lang="en-US" dirty="0" err="1"/>
              <a:t>mismo</a:t>
            </a:r>
            <a:r>
              <a:rPr lang="en-US" dirty="0"/>
              <a:t> </a:t>
            </a:r>
            <a:r>
              <a:rPr lang="en-US" dirty="0" err="1"/>
              <a:t>trato</a:t>
            </a:r>
            <a:r>
              <a:rPr lang="en-US" dirty="0"/>
              <a:t>, al </a:t>
            </a:r>
            <a:r>
              <a:rPr lang="en-US" dirty="0" err="1"/>
              <a:t>menos</a:t>
            </a:r>
            <a:r>
              <a:rPr lang="en-US" dirty="0"/>
              <a:t> </a:t>
            </a:r>
            <a:r>
              <a:rPr lang="en-US" dirty="0" err="1"/>
              <a:t>despúes</a:t>
            </a:r>
            <a:r>
              <a:rPr lang="en-US" dirty="0"/>
              <a:t> de que las </a:t>
            </a:r>
            <a:r>
              <a:rPr lang="en-US" dirty="0" err="1"/>
              <a:t>mercancías</a:t>
            </a:r>
            <a:r>
              <a:rPr lang="en-US" dirty="0"/>
              <a:t> </a:t>
            </a:r>
            <a:r>
              <a:rPr lang="en-US" dirty="0" err="1"/>
              <a:t>extranjeras</a:t>
            </a:r>
            <a:r>
              <a:rPr lang="en-US" dirty="0"/>
              <a:t> </a:t>
            </a:r>
            <a:r>
              <a:rPr lang="en-US" dirty="0" err="1"/>
              <a:t>hayan</a:t>
            </a:r>
            <a:r>
              <a:rPr lang="en-US" dirty="0"/>
              <a:t> </a:t>
            </a:r>
            <a:r>
              <a:rPr lang="en-US" dirty="0" err="1"/>
              <a:t>entrado</a:t>
            </a:r>
            <a:r>
              <a:rPr lang="en-US" dirty="0"/>
              <a:t> en </a:t>
            </a:r>
            <a:r>
              <a:rPr lang="en-US" dirty="0" err="1"/>
              <a:t>el</a:t>
            </a:r>
            <a:r>
              <a:rPr lang="en-US" dirty="0"/>
              <a:t> mercado. </a:t>
            </a:r>
          </a:p>
          <a:p>
            <a:r>
              <a:rPr lang="en-US" dirty="0"/>
              <a:t>Lo </a:t>
            </a:r>
            <a:r>
              <a:rPr lang="en-US" dirty="0" err="1"/>
              <a:t>mismo</a:t>
            </a:r>
            <a:r>
              <a:rPr lang="en-US" dirty="0"/>
              <a:t> </a:t>
            </a:r>
            <a:r>
              <a:rPr lang="en-US" dirty="0" err="1"/>
              <a:t>debe</a:t>
            </a:r>
            <a:r>
              <a:rPr lang="en-US" dirty="0"/>
              <a:t> </a:t>
            </a:r>
            <a:r>
              <a:rPr lang="en-US" dirty="0" err="1"/>
              <a:t>ocurrir</a:t>
            </a:r>
            <a:r>
              <a:rPr lang="en-US" dirty="0"/>
              <a:t> en </a:t>
            </a:r>
            <a:r>
              <a:rPr lang="en-US" dirty="0" err="1"/>
              <a:t>el</a:t>
            </a:r>
            <a:r>
              <a:rPr lang="en-US" dirty="0"/>
              <a:t> </a:t>
            </a:r>
            <a:r>
              <a:rPr lang="en-US" dirty="0" err="1"/>
              <a:t>caso</a:t>
            </a:r>
            <a:r>
              <a:rPr lang="en-US" dirty="0"/>
              <a:t> de </a:t>
            </a:r>
            <a:r>
              <a:rPr lang="en-US" dirty="0" err="1"/>
              <a:t>servicios</a:t>
            </a:r>
            <a:r>
              <a:rPr lang="en-US" dirty="0"/>
              <a:t> </a:t>
            </a:r>
            <a:r>
              <a:rPr lang="en-US" dirty="0" err="1"/>
              <a:t>extranjeros</a:t>
            </a:r>
            <a:r>
              <a:rPr lang="en-US" dirty="0"/>
              <a:t> y </a:t>
            </a:r>
            <a:r>
              <a:rPr lang="en-US" dirty="0" err="1"/>
              <a:t>los</a:t>
            </a:r>
            <a:r>
              <a:rPr lang="en-US" dirty="0"/>
              <a:t> </a:t>
            </a:r>
            <a:r>
              <a:rPr lang="en-US" dirty="0" err="1"/>
              <a:t>nacionales</a:t>
            </a:r>
            <a:r>
              <a:rPr lang="en-US" dirty="0"/>
              <a:t>, y en </a:t>
            </a:r>
            <a:r>
              <a:rPr lang="en-US" dirty="0" err="1"/>
              <a:t>el</a:t>
            </a:r>
            <a:r>
              <a:rPr lang="en-US" dirty="0"/>
              <a:t> de las </a:t>
            </a:r>
            <a:r>
              <a:rPr lang="en-US" dirty="0" err="1"/>
              <a:t>marcas</a:t>
            </a:r>
            <a:r>
              <a:rPr lang="en-US" dirty="0"/>
              <a:t> de </a:t>
            </a:r>
            <a:r>
              <a:rPr lang="en-US" dirty="0" err="1"/>
              <a:t>fábrica</a:t>
            </a:r>
            <a:r>
              <a:rPr lang="en-US" dirty="0"/>
              <a:t> o de </a:t>
            </a:r>
            <a:r>
              <a:rPr lang="en-US" dirty="0" err="1"/>
              <a:t>comercio</a:t>
            </a:r>
            <a:r>
              <a:rPr lang="en-US" dirty="0"/>
              <a:t>, </a:t>
            </a:r>
            <a:r>
              <a:rPr lang="en-US" dirty="0" err="1"/>
              <a:t>los</a:t>
            </a:r>
            <a:r>
              <a:rPr lang="en-US" dirty="0"/>
              <a:t> derechos de </a:t>
            </a:r>
            <a:r>
              <a:rPr lang="en-US" dirty="0" err="1"/>
              <a:t>autor</a:t>
            </a:r>
            <a:r>
              <a:rPr lang="en-US" dirty="0"/>
              <a:t> y las </a:t>
            </a:r>
            <a:r>
              <a:rPr lang="en-US" dirty="0" err="1"/>
              <a:t>patentes</a:t>
            </a:r>
            <a:r>
              <a:rPr lang="en-US" dirty="0"/>
              <a:t> </a:t>
            </a:r>
            <a:r>
              <a:rPr lang="en-US" dirty="0" err="1"/>
              <a:t>extranjeras</a:t>
            </a:r>
            <a:r>
              <a:rPr lang="en-US" dirty="0"/>
              <a:t> y </a:t>
            </a:r>
            <a:r>
              <a:rPr lang="en-US" dirty="0" err="1"/>
              <a:t>nacionales</a:t>
            </a:r>
            <a:r>
              <a:rPr lang="en-US" dirty="0"/>
              <a:t>. </a:t>
            </a:r>
          </a:p>
        </p:txBody>
      </p:sp>
      <p:sp>
        <p:nvSpPr>
          <p:cNvPr id="7" name="Marcador de número de diapositiva 6">
            <a:extLst>
              <a:ext uri="{FF2B5EF4-FFF2-40B4-BE49-F238E27FC236}">
                <a16:creationId xmlns:a16="http://schemas.microsoft.com/office/drawing/2014/main" id="{392E1E76-1C73-4CFF-B10E-AA8348772CE2}"/>
              </a:ext>
            </a:extLst>
          </p:cNvPr>
          <p:cNvSpPr>
            <a:spLocks noGrp="1"/>
          </p:cNvSpPr>
          <p:nvPr>
            <p:ph type="sldNum" sz="quarter" idx="12"/>
          </p:nvPr>
        </p:nvSpPr>
        <p:spPr>
          <a:xfrm>
            <a:off x="9948863" y="6507212"/>
            <a:ext cx="1692274" cy="153888"/>
          </a:xfrm>
        </p:spPr>
        <p:txBody>
          <a:bodyPr wrap="square" anchor="ctr">
            <a:normAutofit/>
          </a:bodyPr>
          <a:lstStyle/>
          <a:p>
            <a:pPr rtl="0">
              <a:spcAft>
                <a:spcPts val="600"/>
              </a:spcAft>
            </a:pPr>
            <a:fld id="{DBA1B0FB-D917-4C8C-928F-313BD683BF39}" type="slidenum">
              <a:rPr lang="es-ES" smtClean="0"/>
              <a:pPr rtl="0">
                <a:spcAft>
                  <a:spcPts val="600"/>
                </a:spcAft>
              </a:pPr>
              <a:t>13</a:t>
            </a:fld>
            <a:endParaRPr lang="es-ES"/>
          </a:p>
        </p:txBody>
      </p:sp>
    </p:spTree>
    <p:extLst>
      <p:ext uri="{BB962C8B-B14F-4D97-AF65-F5344CB8AC3E}">
        <p14:creationId xmlns:p14="http://schemas.microsoft.com/office/powerpoint/2010/main" val="1179171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E235F6-13A3-483B-8033-E26906217B14}"/>
              </a:ext>
            </a:extLst>
          </p:cNvPr>
          <p:cNvSpPr>
            <a:spLocks noGrp="1"/>
          </p:cNvSpPr>
          <p:nvPr>
            <p:ph type="title"/>
          </p:nvPr>
        </p:nvSpPr>
        <p:spPr/>
        <p:txBody>
          <a:bodyPr/>
          <a:lstStyle/>
          <a:p>
            <a:r>
              <a:rPr lang="es-MX" dirty="0"/>
              <a:t>Comercio más libre: de manera gradual, mediante negociaciones </a:t>
            </a:r>
          </a:p>
        </p:txBody>
      </p:sp>
      <p:sp>
        <p:nvSpPr>
          <p:cNvPr id="3" name="Marcador de contenido 2">
            <a:extLst>
              <a:ext uri="{FF2B5EF4-FFF2-40B4-BE49-F238E27FC236}">
                <a16:creationId xmlns:a16="http://schemas.microsoft.com/office/drawing/2014/main" id="{A19533C7-585D-4225-8F30-1059AC26C67A}"/>
              </a:ext>
            </a:extLst>
          </p:cNvPr>
          <p:cNvSpPr>
            <a:spLocks noGrp="1"/>
          </p:cNvSpPr>
          <p:nvPr>
            <p:ph sz="half" idx="1"/>
          </p:nvPr>
        </p:nvSpPr>
        <p:spPr/>
        <p:txBody>
          <a:bodyPr/>
          <a:lstStyle/>
          <a:p>
            <a:r>
              <a:rPr lang="es-MX" dirty="0"/>
              <a:t>La reducción de los obstáculos al comercio es uno de los medios más evidentes de alentar el comercio. Esos obstáculos incluyen los derechos de aduana (o aranceles) y medidas tales como las prohibiciones de las importaciones o los contingentes que restringen selectivamente las cantidades importadas. Ocasionalmente se han debatido también otras cuestiones, como el papeleo administrativo y las políticas cambiarias.</a:t>
            </a:r>
          </a:p>
        </p:txBody>
      </p:sp>
      <p:sp>
        <p:nvSpPr>
          <p:cNvPr id="4" name="Marcador de contenido 3">
            <a:extLst>
              <a:ext uri="{FF2B5EF4-FFF2-40B4-BE49-F238E27FC236}">
                <a16:creationId xmlns:a16="http://schemas.microsoft.com/office/drawing/2014/main" id="{D01715DA-BCD5-40B0-8EA9-5F900FDFC1FF}"/>
              </a:ext>
            </a:extLst>
          </p:cNvPr>
          <p:cNvSpPr>
            <a:spLocks noGrp="1"/>
          </p:cNvSpPr>
          <p:nvPr>
            <p:ph sz="half" idx="2"/>
          </p:nvPr>
        </p:nvSpPr>
        <p:spPr/>
        <p:txBody>
          <a:bodyPr/>
          <a:lstStyle/>
          <a:p>
            <a:r>
              <a:rPr lang="es-MX" dirty="0"/>
              <a:t>La apertura de los mercados puede ser beneficiosa, pero también exige una adaptación. Los Acuerdos de la OMC permiten que los países introduzcan cambios gradualmente, mediante una “liberalización progresiva”. Por lo general, los países en desarrollo disponen de plazos más largos para cumplir sus obligaciones.</a:t>
            </a:r>
          </a:p>
        </p:txBody>
      </p:sp>
      <p:sp>
        <p:nvSpPr>
          <p:cNvPr id="7" name="Marcador de número de diapositiva 6">
            <a:extLst>
              <a:ext uri="{FF2B5EF4-FFF2-40B4-BE49-F238E27FC236}">
                <a16:creationId xmlns:a16="http://schemas.microsoft.com/office/drawing/2014/main" id="{6F59B634-930A-4F1F-AA53-D97A96F6BE1D}"/>
              </a:ext>
            </a:extLst>
          </p:cNvPr>
          <p:cNvSpPr>
            <a:spLocks noGrp="1"/>
          </p:cNvSpPr>
          <p:nvPr>
            <p:ph type="sldNum" sz="quarter" idx="12"/>
          </p:nvPr>
        </p:nvSpPr>
        <p:spPr/>
        <p:txBody>
          <a:bodyPr/>
          <a:lstStyle/>
          <a:p>
            <a:pPr rtl="0"/>
            <a:fld id="{DBA1B0FB-D917-4C8C-928F-313BD683BF39}" type="slidenum">
              <a:rPr lang="es-ES" smtClean="0"/>
              <a:t>14</a:t>
            </a:fld>
            <a:endParaRPr lang="es-ES"/>
          </a:p>
        </p:txBody>
      </p:sp>
    </p:spTree>
    <p:extLst>
      <p:ext uri="{BB962C8B-B14F-4D97-AF65-F5344CB8AC3E}">
        <p14:creationId xmlns:p14="http://schemas.microsoft.com/office/powerpoint/2010/main" val="955436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2405E4-26AF-539F-51AC-6B48EE226D2C}"/>
              </a:ext>
            </a:extLst>
          </p:cNvPr>
          <p:cNvPicPr>
            <a:picLocks noChangeAspect="1"/>
          </p:cNvPicPr>
          <p:nvPr/>
        </p:nvPicPr>
        <p:blipFill rotWithShape="1">
          <a:blip r:embed="rId2"/>
          <a:srcRect t="7310" b="8421"/>
          <a:stretch/>
        </p:blipFill>
        <p:spPr>
          <a:xfrm>
            <a:off x="0" y="0"/>
            <a:ext cx="12191980" cy="6857990"/>
          </a:xfrm>
          <a:prstGeom prst="rect">
            <a:avLst/>
          </a:prstGeom>
          <a:noFill/>
        </p:spPr>
      </p:pic>
      <p:sp>
        <p:nvSpPr>
          <p:cNvPr id="7" name="Marcador de número de diapositiva 6">
            <a:extLst>
              <a:ext uri="{FF2B5EF4-FFF2-40B4-BE49-F238E27FC236}">
                <a16:creationId xmlns:a16="http://schemas.microsoft.com/office/drawing/2014/main" id="{C2B7486E-80F9-4289-A5EE-A244C0C25D0D}"/>
              </a:ext>
            </a:extLst>
          </p:cNvPr>
          <p:cNvSpPr>
            <a:spLocks noGrp="1"/>
          </p:cNvSpPr>
          <p:nvPr>
            <p:ph type="sldNum" sz="quarter" idx="12"/>
          </p:nvPr>
        </p:nvSpPr>
        <p:spPr>
          <a:xfrm>
            <a:off x="9948863" y="6507212"/>
            <a:ext cx="1692274" cy="153888"/>
          </a:xfrm>
        </p:spPr>
        <p:txBody>
          <a:bodyPr wrap="square" anchor="ctr">
            <a:normAutofit/>
          </a:bodyPr>
          <a:lstStyle/>
          <a:p>
            <a:pPr rtl="0">
              <a:spcAft>
                <a:spcPts val="600"/>
              </a:spcAft>
            </a:pPr>
            <a:fld id="{DBA1B0FB-D917-4C8C-928F-313BD683BF39}" type="slidenum">
              <a:rPr lang="es-ES" smtClean="0"/>
              <a:pPr rtl="0">
                <a:spcAft>
                  <a:spcPts val="600"/>
                </a:spcAft>
              </a:pPr>
              <a:t>15</a:t>
            </a:fld>
            <a:endParaRPr lang="es-ES"/>
          </a:p>
        </p:txBody>
      </p:sp>
      <p:sp>
        <p:nvSpPr>
          <p:cNvPr id="2" name="Título 1">
            <a:extLst>
              <a:ext uri="{FF2B5EF4-FFF2-40B4-BE49-F238E27FC236}">
                <a16:creationId xmlns:a16="http://schemas.microsoft.com/office/drawing/2014/main" id="{307E539E-527A-49B1-8B50-4DDD7C7B03C7}"/>
              </a:ext>
            </a:extLst>
          </p:cNvPr>
          <p:cNvSpPr>
            <a:spLocks noGrp="1"/>
          </p:cNvSpPr>
          <p:nvPr>
            <p:ph type="ctrTitle"/>
          </p:nvPr>
        </p:nvSpPr>
        <p:spPr>
          <a:xfrm>
            <a:off x="550863" y="549275"/>
            <a:ext cx="5437187" cy="2986234"/>
          </a:xfrm>
        </p:spPr>
        <p:txBody>
          <a:bodyPr wrap="square" anchor="b">
            <a:normAutofit/>
          </a:bodyPr>
          <a:lstStyle/>
          <a:p>
            <a:r>
              <a:rPr lang="es-MX" sz="5400"/>
              <a:t>Previsibilidad: Mediante consolidación y transparencia </a:t>
            </a:r>
          </a:p>
        </p:txBody>
      </p:sp>
      <p:sp>
        <p:nvSpPr>
          <p:cNvPr id="3" name="Marcador de contenido 2">
            <a:extLst>
              <a:ext uri="{FF2B5EF4-FFF2-40B4-BE49-F238E27FC236}">
                <a16:creationId xmlns:a16="http://schemas.microsoft.com/office/drawing/2014/main" id="{C2073C1F-E7CE-487A-96FA-D69A9D213C0E}"/>
              </a:ext>
            </a:extLst>
          </p:cNvPr>
          <p:cNvSpPr>
            <a:spLocks noGrp="1"/>
          </p:cNvSpPr>
          <p:nvPr>
            <p:ph type="subTitle" idx="1"/>
          </p:nvPr>
        </p:nvSpPr>
        <p:spPr>
          <a:xfrm>
            <a:off x="461169" y="4043509"/>
            <a:ext cx="5437187" cy="2265216"/>
          </a:xfrm>
        </p:spPr>
        <p:txBody>
          <a:bodyPr wrap="square">
            <a:normAutofit/>
          </a:bodyPr>
          <a:lstStyle/>
          <a:p>
            <a:pPr>
              <a:lnSpc>
                <a:spcPct val="100000"/>
              </a:lnSpc>
            </a:pPr>
            <a:r>
              <a:rPr lang="es-MX" sz="1900" dirty="0">
                <a:solidFill>
                  <a:schemeClr val="bg1">
                    <a:alpha val="60000"/>
                  </a:schemeClr>
                </a:solidFill>
              </a:rPr>
              <a:t>Condiciones comerciales que garantizan estabilidad y la previsibilidad generan un ambiente que permite aprovechar los beneficios de la competencia, se incentivan las inversiones y la creación de puestos de trabajo. El sistema multilateral  de comercio constituye un intento de los gobiernos de generar estabilidad y previsibilidad en el entorno comercial. </a:t>
            </a:r>
          </a:p>
        </p:txBody>
      </p:sp>
      <p:pic>
        <p:nvPicPr>
          <p:cNvPr id="13" name="Imagen 12">
            <a:extLst>
              <a:ext uri="{FF2B5EF4-FFF2-40B4-BE49-F238E27FC236}">
                <a16:creationId xmlns:a16="http://schemas.microsoft.com/office/drawing/2014/main" id="{E2E39DB3-6069-4BA0-A42F-C759648205D7}"/>
              </a:ext>
            </a:extLst>
          </p:cNvPr>
          <p:cNvPicPr>
            <a:picLocks noChangeAspect="1"/>
          </p:cNvPicPr>
          <p:nvPr/>
        </p:nvPicPr>
        <p:blipFill>
          <a:blip r:embed="rId3"/>
          <a:stretch>
            <a:fillRect/>
          </a:stretch>
        </p:blipFill>
        <p:spPr>
          <a:xfrm>
            <a:off x="8524875" y="3906811"/>
            <a:ext cx="3667125" cy="2859114"/>
          </a:xfrm>
          <a:prstGeom prst="rect">
            <a:avLst/>
          </a:prstGeom>
        </p:spPr>
      </p:pic>
      <p:sp>
        <p:nvSpPr>
          <p:cNvPr id="15" name="CuadroTexto 14">
            <a:extLst>
              <a:ext uri="{FF2B5EF4-FFF2-40B4-BE49-F238E27FC236}">
                <a16:creationId xmlns:a16="http://schemas.microsoft.com/office/drawing/2014/main" id="{6E05EC1E-CE96-424C-9502-5435A9D20D03}"/>
              </a:ext>
            </a:extLst>
          </p:cNvPr>
          <p:cNvSpPr txBox="1"/>
          <p:nvPr/>
        </p:nvSpPr>
        <p:spPr>
          <a:xfrm>
            <a:off x="6466113" y="704880"/>
            <a:ext cx="5437187" cy="923330"/>
          </a:xfrm>
          <a:prstGeom prst="rect">
            <a:avLst/>
          </a:prstGeom>
          <a:noFill/>
        </p:spPr>
        <p:txBody>
          <a:bodyPr wrap="square" rtlCol="0">
            <a:spAutoFit/>
          </a:bodyPr>
          <a:lstStyle/>
          <a:p>
            <a:r>
              <a:rPr lang="es-MX" b="1" dirty="0">
                <a:solidFill>
                  <a:schemeClr val="bg1"/>
                </a:solidFill>
              </a:rPr>
              <a:t>Consolidación:  </a:t>
            </a:r>
            <a:r>
              <a:rPr lang="es-MX" dirty="0">
                <a:solidFill>
                  <a:schemeClr val="bg1"/>
                </a:solidFill>
              </a:rPr>
              <a:t>Cuando los países convienen en abrir </a:t>
            </a:r>
          </a:p>
          <a:p>
            <a:r>
              <a:rPr lang="es-MX" dirty="0">
                <a:solidFill>
                  <a:schemeClr val="bg1"/>
                </a:solidFill>
              </a:rPr>
              <a:t>sus mercados de mercancías y servicios, fortalecen o consolidan sus compromisos arancelarios. </a:t>
            </a:r>
          </a:p>
        </p:txBody>
      </p:sp>
      <p:sp>
        <p:nvSpPr>
          <p:cNvPr id="16" name="CuadroTexto 15">
            <a:extLst>
              <a:ext uri="{FF2B5EF4-FFF2-40B4-BE49-F238E27FC236}">
                <a16:creationId xmlns:a16="http://schemas.microsoft.com/office/drawing/2014/main" id="{83CF2149-00CE-4D24-ADAF-82D1C12C46A0}"/>
              </a:ext>
            </a:extLst>
          </p:cNvPr>
          <p:cNvSpPr txBox="1"/>
          <p:nvPr/>
        </p:nvSpPr>
        <p:spPr>
          <a:xfrm>
            <a:off x="6538913" y="2444345"/>
            <a:ext cx="5437187" cy="1200329"/>
          </a:xfrm>
          <a:prstGeom prst="rect">
            <a:avLst/>
          </a:prstGeom>
          <a:noFill/>
        </p:spPr>
        <p:txBody>
          <a:bodyPr wrap="square" rtlCol="0">
            <a:spAutoFit/>
          </a:bodyPr>
          <a:lstStyle/>
          <a:p>
            <a:r>
              <a:rPr lang="es-MX" b="1" dirty="0">
                <a:solidFill>
                  <a:schemeClr val="bg1"/>
                </a:solidFill>
              </a:rPr>
              <a:t>Transparencia: </a:t>
            </a:r>
            <a:r>
              <a:rPr lang="es-MX" dirty="0">
                <a:solidFill>
                  <a:schemeClr val="bg1"/>
                </a:solidFill>
              </a:rPr>
              <a:t>Es una obligación legal, los miembros están obligados a publicar sus normas en materia de comercio y a notificar a la OMC cualquier cambio en la política comercial. </a:t>
            </a:r>
          </a:p>
        </p:txBody>
      </p:sp>
    </p:spTree>
    <p:extLst>
      <p:ext uri="{BB962C8B-B14F-4D97-AF65-F5344CB8AC3E}">
        <p14:creationId xmlns:p14="http://schemas.microsoft.com/office/powerpoint/2010/main" val="3006375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8693A14-270B-410E-9C0C-CA8AE2BF2EC1}"/>
              </a:ext>
            </a:extLst>
          </p:cNvPr>
          <p:cNvSpPr>
            <a:spLocks noGrp="1"/>
          </p:cNvSpPr>
          <p:nvPr>
            <p:ph type="title"/>
          </p:nvPr>
        </p:nvSpPr>
        <p:spPr>
          <a:xfrm>
            <a:off x="550863" y="549275"/>
            <a:ext cx="11090274" cy="1332000"/>
          </a:xfrm>
        </p:spPr>
        <p:txBody>
          <a:bodyPr/>
          <a:lstStyle/>
          <a:p>
            <a:r>
              <a:rPr lang="en-US" dirty="0" err="1"/>
              <a:t>Fomento</a:t>
            </a:r>
            <a:r>
              <a:rPr lang="en-US" dirty="0"/>
              <a:t> de </a:t>
            </a:r>
            <a:r>
              <a:rPr lang="en-US" dirty="0" err="1"/>
              <a:t>una</a:t>
            </a:r>
            <a:r>
              <a:rPr lang="en-US" dirty="0"/>
              <a:t> </a:t>
            </a:r>
            <a:r>
              <a:rPr lang="en-US" dirty="0" err="1"/>
              <a:t>competencia</a:t>
            </a:r>
            <a:r>
              <a:rPr lang="en-US" dirty="0"/>
              <a:t> </a:t>
            </a:r>
            <a:r>
              <a:rPr lang="en-US" dirty="0" err="1"/>
              <a:t>leal</a:t>
            </a:r>
            <a:r>
              <a:rPr lang="en-US" dirty="0"/>
              <a:t> </a:t>
            </a:r>
          </a:p>
        </p:txBody>
      </p:sp>
      <p:sp>
        <p:nvSpPr>
          <p:cNvPr id="16" name="Content Placeholder 2">
            <a:extLst>
              <a:ext uri="{FF2B5EF4-FFF2-40B4-BE49-F238E27FC236}">
                <a16:creationId xmlns:a16="http://schemas.microsoft.com/office/drawing/2014/main" id="{D781ACE6-A802-5C12-C475-DA8180A78A19}"/>
              </a:ext>
            </a:extLst>
          </p:cNvPr>
          <p:cNvSpPr>
            <a:spLocks noGrp="1"/>
          </p:cNvSpPr>
          <p:nvPr>
            <p:ph sz="half" idx="1"/>
          </p:nvPr>
        </p:nvSpPr>
        <p:spPr>
          <a:xfrm>
            <a:off x="550862" y="2097175"/>
            <a:ext cx="5435600" cy="3995650"/>
          </a:xfrm>
        </p:spPr>
        <p:txBody>
          <a:bodyPr/>
          <a:lstStyle/>
          <a:p>
            <a:r>
              <a:rPr lang="en-US" dirty="0"/>
              <a:t>La OMC  </a:t>
            </a:r>
            <a:r>
              <a:rPr lang="en-US" dirty="0" err="1"/>
              <a:t>persigue</a:t>
            </a:r>
            <a:r>
              <a:rPr lang="en-US" dirty="0"/>
              <a:t> </a:t>
            </a:r>
            <a:r>
              <a:rPr lang="en-US" dirty="0" err="1"/>
              <a:t>el</a:t>
            </a:r>
            <a:r>
              <a:rPr lang="en-US" dirty="0"/>
              <a:t> </a:t>
            </a:r>
            <a:r>
              <a:rPr lang="en-US" dirty="0" err="1"/>
              <a:t>logro</a:t>
            </a:r>
            <a:r>
              <a:rPr lang="en-US" dirty="0"/>
              <a:t> de </a:t>
            </a:r>
            <a:r>
              <a:rPr lang="en-US" dirty="0" err="1"/>
              <a:t>una</a:t>
            </a:r>
            <a:r>
              <a:rPr lang="en-US" dirty="0"/>
              <a:t> </a:t>
            </a:r>
            <a:r>
              <a:rPr lang="en-US" dirty="0" err="1"/>
              <a:t>competencia</a:t>
            </a:r>
            <a:r>
              <a:rPr lang="en-US" dirty="0"/>
              <a:t> libre, </a:t>
            </a:r>
            <a:r>
              <a:rPr lang="en-US" dirty="0" err="1"/>
              <a:t>leal</a:t>
            </a:r>
            <a:r>
              <a:rPr lang="en-US" dirty="0"/>
              <a:t> y sin </a:t>
            </a:r>
            <a:r>
              <a:rPr lang="en-US" dirty="0" err="1"/>
              <a:t>distorsiones</a:t>
            </a:r>
            <a:r>
              <a:rPr lang="en-US" dirty="0"/>
              <a:t>,  las </a:t>
            </a:r>
            <a:r>
              <a:rPr lang="en-US" dirty="0" err="1"/>
              <a:t>normas</a:t>
            </a:r>
            <a:r>
              <a:rPr lang="en-US" dirty="0"/>
              <a:t> </a:t>
            </a:r>
            <a:r>
              <a:rPr lang="en-US" dirty="0" err="1"/>
              <a:t>tratan</a:t>
            </a:r>
            <a:r>
              <a:rPr lang="en-US" dirty="0"/>
              <a:t> de </a:t>
            </a:r>
            <a:r>
              <a:rPr lang="en-US" dirty="0" err="1"/>
              <a:t>establecer</a:t>
            </a:r>
            <a:r>
              <a:rPr lang="en-US" dirty="0"/>
              <a:t> lo que es </a:t>
            </a:r>
            <a:r>
              <a:rPr lang="en-US" dirty="0" err="1"/>
              <a:t>leal</a:t>
            </a:r>
            <a:r>
              <a:rPr lang="en-US" dirty="0"/>
              <a:t> o </a:t>
            </a:r>
            <a:r>
              <a:rPr lang="en-US" dirty="0" err="1"/>
              <a:t>desleal</a:t>
            </a:r>
            <a:r>
              <a:rPr lang="en-US" dirty="0"/>
              <a:t> y </a:t>
            </a:r>
            <a:r>
              <a:rPr lang="en-US" dirty="0" err="1"/>
              <a:t>cómo</a:t>
            </a:r>
            <a:r>
              <a:rPr lang="en-US" dirty="0"/>
              <a:t> </a:t>
            </a:r>
            <a:r>
              <a:rPr lang="en-US" dirty="0" err="1"/>
              <a:t>pueden</a:t>
            </a:r>
            <a:r>
              <a:rPr lang="en-US" dirty="0"/>
              <a:t> responder </a:t>
            </a:r>
            <a:r>
              <a:rPr lang="en-US" dirty="0" err="1"/>
              <a:t>los</a:t>
            </a:r>
            <a:r>
              <a:rPr lang="en-US" dirty="0"/>
              <a:t> </a:t>
            </a:r>
            <a:r>
              <a:rPr lang="en-US" dirty="0" err="1"/>
              <a:t>gobiernos</a:t>
            </a:r>
            <a:r>
              <a:rPr lang="en-US" dirty="0"/>
              <a:t>, en particular </a:t>
            </a:r>
            <a:r>
              <a:rPr lang="en-US" dirty="0" err="1"/>
              <a:t>mediante</a:t>
            </a:r>
            <a:r>
              <a:rPr lang="en-US" dirty="0"/>
              <a:t> la aplicación de derechos de </a:t>
            </a:r>
            <a:r>
              <a:rPr lang="en-US" dirty="0" err="1"/>
              <a:t>importación</a:t>
            </a:r>
            <a:r>
              <a:rPr lang="en-US" dirty="0"/>
              <a:t> </a:t>
            </a:r>
            <a:r>
              <a:rPr lang="en-US" dirty="0" err="1"/>
              <a:t>adicionales</a:t>
            </a:r>
            <a:r>
              <a:rPr lang="en-US" dirty="0"/>
              <a:t> </a:t>
            </a:r>
            <a:r>
              <a:rPr lang="en-US" dirty="0" err="1"/>
              <a:t>calculados</a:t>
            </a:r>
            <a:r>
              <a:rPr lang="en-US" dirty="0"/>
              <a:t> para </a:t>
            </a:r>
            <a:r>
              <a:rPr lang="en-US" dirty="0" err="1"/>
              <a:t>compensar</a:t>
            </a:r>
            <a:r>
              <a:rPr lang="en-US" dirty="0"/>
              <a:t> </a:t>
            </a:r>
            <a:r>
              <a:rPr lang="en-US" dirty="0" err="1"/>
              <a:t>el</a:t>
            </a:r>
            <a:r>
              <a:rPr lang="en-US" dirty="0"/>
              <a:t> </a:t>
            </a:r>
            <a:r>
              <a:rPr lang="en-US" dirty="0" err="1"/>
              <a:t>daño</a:t>
            </a:r>
            <a:r>
              <a:rPr lang="en-US" dirty="0"/>
              <a:t> </a:t>
            </a:r>
            <a:r>
              <a:rPr lang="en-US" dirty="0" err="1"/>
              <a:t>ocasionado</a:t>
            </a:r>
            <a:r>
              <a:rPr lang="en-US" dirty="0"/>
              <a:t> </a:t>
            </a:r>
            <a:r>
              <a:rPr lang="en-US" dirty="0" err="1"/>
              <a:t>por</a:t>
            </a:r>
            <a:r>
              <a:rPr lang="en-US" dirty="0"/>
              <a:t> </a:t>
            </a:r>
            <a:r>
              <a:rPr lang="en-US" dirty="0" err="1"/>
              <a:t>el</a:t>
            </a:r>
            <a:r>
              <a:rPr lang="en-US" dirty="0"/>
              <a:t> </a:t>
            </a:r>
            <a:r>
              <a:rPr lang="en-US" dirty="0" err="1"/>
              <a:t>comercio</a:t>
            </a:r>
            <a:r>
              <a:rPr lang="en-US" dirty="0"/>
              <a:t> </a:t>
            </a:r>
            <a:r>
              <a:rPr lang="en-US" dirty="0" err="1"/>
              <a:t>desleal</a:t>
            </a:r>
            <a:r>
              <a:rPr lang="en-US" dirty="0"/>
              <a:t>. </a:t>
            </a:r>
          </a:p>
        </p:txBody>
      </p:sp>
      <p:pic>
        <p:nvPicPr>
          <p:cNvPr id="9" name="Marcador de posición de imagen 8" descr="Imagen que contiene aparato de ejercicio, espejo, aire, calle&#10;&#10;Descripción generada automáticamente">
            <a:extLst>
              <a:ext uri="{FF2B5EF4-FFF2-40B4-BE49-F238E27FC236}">
                <a16:creationId xmlns:a16="http://schemas.microsoft.com/office/drawing/2014/main" id="{1016DA9B-F974-4FD1-A712-4D87E61DCBEE}"/>
              </a:ext>
            </a:extLst>
          </p:cNvPr>
          <p:cNvPicPr>
            <a:picLocks noGrp="1" noChangeAspect="1"/>
          </p:cNvPicPr>
          <p:nvPr>
            <p:ph sz="half" idx="2"/>
          </p:nvPr>
        </p:nvPicPr>
        <p:blipFill rotWithShape="1">
          <a:blip r:embed="rId2"/>
          <a:srcRect l="5041" r="414" b="1"/>
          <a:stretch/>
        </p:blipFill>
        <p:spPr>
          <a:xfrm>
            <a:off x="6205538" y="2097175"/>
            <a:ext cx="5435600" cy="3995650"/>
          </a:xfrm>
          <a:noFill/>
        </p:spPr>
      </p:pic>
      <p:sp>
        <p:nvSpPr>
          <p:cNvPr id="5" name="Marcador de número de diapositiva 4">
            <a:extLst>
              <a:ext uri="{FF2B5EF4-FFF2-40B4-BE49-F238E27FC236}">
                <a16:creationId xmlns:a16="http://schemas.microsoft.com/office/drawing/2014/main" id="{224A7691-9771-4DF3-85C9-8462415871DF}"/>
              </a:ext>
            </a:extLst>
          </p:cNvPr>
          <p:cNvSpPr>
            <a:spLocks noGrp="1"/>
          </p:cNvSpPr>
          <p:nvPr>
            <p:ph type="sldNum" sz="quarter" idx="12"/>
          </p:nvPr>
        </p:nvSpPr>
        <p:spPr>
          <a:xfrm>
            <a:off x="9948863" y="6507212"/>
            <a:ext cx="1692274" cy="153888"/>
          </a:xfrm>
        </p:spPr>
        <p:txBody>
          <a:bodyPr wrap="square" anchor="ctr">
            <a:normAutofit/>
          </a:bodyPr>
          <a:lstStyle/>
          <a:p>
            <a:pPr rtl="0">
              <a:spcAft>
                <a:spcPts val="600"/>
              </a:spcAft>
            </a:pPr>
            <a:fld id="{DBA1B0FB-D917-4C8C-928F-313BD683BF39}" type="slidenum">
              <a:rPr lang="es-ES" smtClean="0"/>
              <a:pPr rtl="0">
                <a:spcAft>
                  <a:spcPts val="600"/>
                </a:spcAft>
              </a:pPr>
              <a:t>16</a:t>
            </a:fld>
            <a:endParaRPr lang="es-ES"/>
          </a:p>
        </p:txBody>
      </p:sp>
    </p:spTree>
    <p:extLst>
      <p:ext uri="{BB962C8B-B14F-4D97-AF65-F5344CB8AC3E}">
        <p14:creationId xmlns:p14="http://schemas.microsoft.com/office/powerpoint/2010/main" val="82536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F47F2-224A-4230-9F16-52DEB892B0BC}"/>
              </a:ext>
            </a:extLst>
          </p:cNvPr>
          <p:cNvSpPr>
            <a:spLocks noGrp="1"/>
          </p:cNvSpPr>
          <p:nvPr>
            <p:ph type="ctrTitle"/>
          </p:nvPr>
        </p:nvSpPr>
        <p:spPr>
          <a:xfrm>
            <a:off x="3359149" y="389841"/>
            <a:ext cx="7580197" cy="1149028"/>
          </a:xfrm>
        </p:spPr>
        <p:txBody>
          <a:bodyPr/>
          <a:lstStyle/>
          <a:p>
            <a:r>
              <a:rPr lang="es-MX" sz="3600" dirty="0"/>
              <a:t>A modo de conclusión</a:t>
            </a:r>
          </a:p>
        </p:txBody>
      </p:sp>
      <p:sp>
        <p:nvSpPr>
          <p:cNvPr id="3" name="Subtítulo 2">
            <a:extLst>
              <a:ext uri="{FF2B5EF4-FFF2-40B4-BE49-F238E27FC236}">
                <a16:creationId xmlns:a16="http://schemas.microsoft.com/office/drawing/2014/main" id="{8B12AE67-62A9-4E32-80A5-B893C1A5A455}"/>
              </a:ext>
            </a:extLst>
          </p:cNvPr>
          <p:cNvSpPr>
            <a:spLocks noGrp="1"/>
          </p:cNvSpPr>
          <p:nvPr>
            <p:ph type="subTitle" idx="1"/>
          </p:nvPr>
        </p:nvSpPr>
        <p:spPr>
          <a:xfrm>
            <a:off x="3359147" y="1775058"/>
            <a:ext cx="8281989" cy="2555874"/>
          </a:xfrm>
        </p:spPr>
        <p:txBody>
          <a:bodyPr/>
          <a:lstStyle/>
          <a:p>
            <a:pPr algn="just">
              <a:lnSpc>
                <a:spcPct val="107000"/>
              </a:lnSpc>
              <a:spcAft>
                <a:spcPts val="800"/>
              </a:spcAft>
            </a:pPr>
            <a:r>
              <a:rPr lang="es-MX" sz="18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La mundialización de la economía y el comercio ha generado que las relaciones económicas internacionales se vuelvan más complejas y profundas, lo que ha originado que las soluciones a los principales retos que enfrenta la economía internacional tengan un enfoque holístico, por lo que cada vez resulta necesario que los organismos internacionales coordinen sus esfuerzos que realizan en sus respectivos campos. </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El Sistema Multilateral de Comercio ha sido un importante instrumento para lograr la liberalización del comercio internacional.</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El sistema multilateral de comercio puede apoyar el desarrollo de los países, mediante la cooperación que la OMC provea en áreas como construcción de capacidades, capacitación entre otros,  en aquellos países que necesitan de dicha cooperación para poder aprovechar los beneficios que genera el comercio mundial y así contrarrestar los efectos negativos, de tal forma que la mundialización de la economía y </a:t>
            </a:r>
            <a:r>
              <a:rPr lang="es-MX" sz="1800" dirty="0">
                <a:solidFill>
                  <a:schemeClr val="tx1"/>
                </a:solidFill>
                <a:latin typeface="Calibri Light" panose="020F0302020204030204" pitchFamily="34" charset="0"/>
                <a:ea typeface="Calibri" panose="020F0502020204030204" pitchFamily="34" charset="0"/>
                <a:cs typeface="Times New Roman" panose="02020603050405020304" pitchFamily="18" charset="0"/>
              </a:rPr>
              <a:t>del comercio </a:t>
            </a:r>
            <a:r>
              <a:rPr lang="es-MX" sz="18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sean un beneficio para todas las naciones</a:t>
            </a:r>
            <a:r>
              <a:rPr lang="es-MX" sz="180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 </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4" name="Marcador de fecha 3">
            <a:extLst>
              <a:ext uri="{FF2B5EF4-FFF2-40B4-BE49-F238E27FC236}">
                <a16:creationId xmlns:a16="http://schemas.microsoft.com/office/drawing/2014/main" id="{EED12FD6-5367-49AE-8084-8D11761791DF}"/>
              </a:ext>
            </a:extLst>
          </p:cNvPr>
          <p:cNvSpPr>
            <a:spLocks noGrp="1"/>
          </p:cNvSpPr>
          <p:nvPr>
            <p:ph type="dt" sz="half" idx="10"/>
          </p:nvPr>
        </p:nvSpPr>
        <p:spPr/>
        <p:txBody>
          <a:body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BBE9AE14-3ECC-4A41-8735-D5DF33A1B99C}"/>
              </a:ext>
            </a:extLst>
          </p:cNvPr>
          <p:cNvSpPr>
            <a:spLocks noGrp="1"/>
          </p:cNvSpPr>
          <p:nvPr>
            <p:ph type="ftr" sz="quarter" idx="11"/>
          </p:nvPr>
        </p:nvSpPr>
        <p:spPr/>
        <p:txBody>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F7E258AB-F172-462D-AB3F-0385FD23F449}"/>
              </a:ext>
            </a:extLst>
          </p:cNvPr>
          <p:cNvSpPr>
            <a:spLocks noGrp="1"/>
          </p:cNvSpPr>
          <p:nvPr>
            <p:ph type="sldNum" sz="quarter" idx="12"/>
          </p:nvPr>
        </p:nvSpPr>
        <p:spPr/>
        <p:txBody>
          <a:bodyPr/>
          <a:lstStyle/>
          <a:p>
            <a:pPr rtl="0"/>
            <a:fld id="{DBA1B0FB-D917-4C8C-928F-313BD683BF39}" type="slidenum">
              <a:rPr lang="es-ES" smtClean="0"/>
              <a:t>17</a:t>
            </a:fld>
            <a:endParaRPr lang="es-ES"/>
          </a:p>
        </p:txBody>
      </p:sp>
    </p:spTree>
    <p:extLst>
      <p:ext uri="{BB962C8B-B14F-4D97-AF65-F5344CB8AC3E}">
        <p14:creationId xmlns:p14="http://schemas.microsoft.com/office/powerpoint/2010/main" val="4246206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21">
            <a:extLst>
              <a:ext uri="{FF2B5EF4-FFF2-40B4-BE49-F238E27FC236}">
                <a16:creationId xmlns:a16="http://schemas.microsoft.com/office/drawing/2014/main" id="{F8FAEED9-1ECD-45F9-87A0-9394BAEABB79}"/>
              </a:ext>
            </a:extLst>
          </p:cNvPr>
          <p:cNvSpPr>
            <a:spLocks noGrp="1"/>
          </p:cNvSpPr>
          <p:nvPr>
            <p:ph type="title"/>
          </p:nvPr>
        </p:nvSpPr>
        <p:spPr>
          <a:xfrm>
            <a:off x="550864" y="549275"/>
            <a:ext cx="3565524" cy="1997855"/>
          </a:xfrm>
        </p:spPr>
        <p:txBody>
          <a:bodyPr wrap="square" rtlCol="0" anchor="b">
            <a:normAutofit/>
          </a:bodyPr>
          <a:lstStyle/>
          <a:p>
            <a:pPr rtl="0"/>
            <a:r>
              <a:rPr lang="es-ES"/>
              <a:t>Gracias</a:t>
            </a:r>
          </a:p>
        </p:txBody>
      </p:sp>
      <p:sp>
        <p:nvSpPr>
          <p:cNvPr id="3" name="Subtítulo 2">
            <a:extLst>
              <a:ext uri="{FF2B5EF4-FFF2-40B4-BE49-F238E27FC236}">
                <a16:creationId xmlns:a16="http://schemas.microsoft.com/office/drawing/2014/main" id="{63560DED-4932-4FDA-88A8-E3F5AC7925C3}"/>
              </a:ext>
            </a:extLst>
          </p:cNvPr>
          <p:cNvSpPr>
            <a:spLocks noGrp="1"/>
          </p:cNvSpPr>
          <p:nvPr>
            <p:ph idx="1"/>
          </p:nvPr>
        </p:nvSpPr>
        <p:spPr>
          <a:xfrm>
            <a:off x="550863" y="2677306"/>
            <a:ext cx="3565525" cy="3415519"/>
          </a:xfrm>
        </p:spPr>
        <p:txBody>
          <a:bodyPr wrap="square" anchor="t">
            <a:normAutofit/>
          </a:bodyPr>
          <a:lstStyle/>
          <a:p>
            <a:r>
              <a:rPr lang="es-MX" sz="1600"/>
              <a:t>24 de marzo 2022. </a:t>
            </a:r>
          </a:p>
        </p:txBody>
      </p:sp>
      <p:pic>
        <p:nvPicPr>
          <p:cNvPr id="33" name="Marcador de posición de imagen 32" descr="Fondo digital de puntos de datos">
            <a:extLst>
              <a:ext uri="{FF2B5EF4-FFF2-40B4-BE49-F238E27FC236}">
                <a16:creationId xmlns:a16="http://schemas.microsoft.com/office/drawing/2014/main" id="{48106962-23C6-4DFE-BB3A-E5FFF03F38CE}"/>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15078" r="28172" b="1"/>
          <a:stretch/>
        </p:blipFill>
        <p:spPr>
          <a:xfrm>
            <a:off x="5208928" y="1596771"/>
            <a:ext cx="3448558" cy="3448558"/>
          </a:xfrm>
          <a:noFill/>
        </p:spPr>
      </p:pic>
      <p:pic>
        <p:nvPicPr>
          <p:cNvPr id="9" name="Marcador de posición de imagen 8" descr="Logotipo&#10;&#10;Descripción generada automáticamente">
            <a:extLst>
              <a:ext uri="{FF2B5EF4-FFF2-40B4-BE49-F238E27FC236}">
                <a16:creationId xmlns:a16="http://schemas.microsoft.com/office/drawing/2014/main" id="{ABE17636-5405-407A-AB22-AAF05D358114}"/>
              </a:ext>
            </a:extLst>
          </p:cNvPr>
          <p:cNvPicPr>
            <a:picLocks noGrp="1" noChangeAspect="1"/>
          </p:cNvPicPr>
          <p:nvPr>
            <p:ph type="pic" sz="quarter" idx="14"/>
          </p:nvPr>
        </p:nvPicPr>
        <p:blipFill rotWithShape="1">
          <a:blip r:embed="rId3"/>
          <a:srcRect t="3500" r="5" b="5"/>
          <a:stretch/>
        </p:blipFill>
        <p:spPr>
          <a:xfrm>
            <a:off x="8918575" y="596392"/>
            <a:ext cx="2263776" cy="2263776"/>
          </a:xfrm>
          <a:noFill/>
        </p:spPr>
      </p:pic>
      <p:pic>
        <p:nvPicPr>
          <p:cNvPr id="27" name="Marcador de posición de imagen 26" descr="Fondo digital de puntos de datos">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19599" r="23652" b="2"/>
          <a:stretch/>
        </p:blipFill>
        <p:spPr>
          <a:xfrm>
            <a:off x="9091612" y="3324733"/>
            <a:ext cx="2936876" cy="2936876"/>
          </a:xfrm>
          <a:noFill/>
        </p:spPr>
      </p:pic>
      <p:sp>
        <p:nvSpPr>
          <p:cNvPr id="6" name="Marcador de número de diapositiva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wrap="square" rtlCol="0" anchor="ctr">
            <a:normAutofit/>
          </a:bodyPr>
          <a:lstStyle/>
          <a:p>
            <a:pPr rtl="0">
              <a:spcAft>
                <a:spcPts val="600"/>
              </a:spcAft>
            </a:pPr>
            <a:fld id="{DBA1B0FB-D917-4C8C-928F-313BD683BF39}" type="slidenum">
              <a:rPr lang="es-ES" smtClean="0"/>
              <a:pPr rtl="0">
                <a:spcAft>
                  <a:spcPts val="600"/>
                </a:spcAft>
              </a:pPr>
              <a:t>18</a:t>
            </a:fld>
            <a:endParaRPr lang="es-ES"/>
          </a:p>
        </p:txBody>
      </p:sp>
      <p:sp>
        <p:nvSpPr>
          <p:cNvPr id="10" name="CuadroTexto 9">
            <a:extLst>
              <a:ext uri="{FF2B5EF4-FFF2-40B4-BE49-F238E27FC236}">
                <a16:creationId xmlns:a16="http://schemas.microsoft.com/office/drawing/2014/main" id="{E65DF28F-8518-4780-A478-474905CD9D3F}"/>
              </a:ext>
            </a:extLst>
          </p:cNvPr>
          <p:cNvSpPr txBox="1"/>
          <p:nvPr/>
        </p:nvSpPr>
        <p:spPr>
          <a:xfrm>
            <a:off x="550863" y="5723493"/>
            <a:ext cx="3183885" cy="369332"/>
          </a:xfrm>
          <a:prstGeom prst="rect">
            <a:avLst/>
          </a:prstGeom>
          <a:noFill/>
        </p:spPr>
        <p:txBody>
          <a:bodyPr wrap="none" rtlCol="0">
            <a:spAutoFit/>
          </a:bodyPr>
          <a:lstStyle/>
          <a:p>
            <a:r>
              <a:rPr lang="es-MX" dirty="0"/>
              <a:t>“Por mi raza, hablará el espíritu”</a:t>
            </a:r>
          </a:p>
        </p:txBody>
      </p:sp>
    </p:spTree>
    <p:extLst>
      <p:ext uri="{BB962C8B-B14F-4D97-AF65-F5344CB8AC3E}">
        <p14:creationId xmlns:p14="http://schemas.microsoft.com/office/powerpoint/2010/main" val="32477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513A7405-8889-41B5-97EF-3A3982729A61}"/>
              </a:ext>
            </a:extLst>
          </p:cNvPr>
          <p:cNvSpPr>
            <a:spLocks noGrp="1"/>
          </p:cNvSpPr>
          <p:nvPr>
            <p:ph type="title"/>
          </p:nvPr>
        </p:nvSpPr>
        <p:spPr>
          <a:xfrm>
            <a:off x="550863" y="549275"/>
            <a:ext cx="11090274" cy="1332000"/>
          </a:xfrm>
        </p:spPr>
        <p:txBody>
          <a:bodyPr wrap="square" anchor="t">
            <a:normAutofit/>
          </a:bodyPr>
          <a:lstStyle/>
          <a:p>
            <a:pPr>
              <a:lnSpc>
                <a:spcPct val="90000"/>
              </a:lnSpc>
            </a:pPr>
            <a:r>
              <a:rPr lang="es-MX" sz="3000" dirty="0"/>
              <a:t>Diferencia entre:</a:t>
            </a:r>
            <a:br>
              <a:rPr lang="es-MX" sz="3000" dirty="0"/>
            </a:br>
            <a:r>
              <a:rPr lang="es-MX" sz="3000" dirty="0"/>
              <a:t>Mundialización </a:t>
            </a:r>
            <a:br>
              <a:rPr lang="es-MX" sz="3000" dirty="0"/>
            </a:br>
            <a:r>
              <a:rPr lang="es-MX" sz="3000" dirty="0"/>
              <a:t>Globalización </a:t>
            </a:r>
          </a:p>
        </p:txBody>
      </p:sp>
      <p:sp>
        <p:nvSpPr>
          <p:cNvPr id="7" name="Subtítulo 6">
            <a:extLst>
              <a:ext uri="{FF2B5EF4-FFF2-40B4-BE49-F238E27FC236}">
                <a16:creationId xmlns:a16="http://schemas.microsoft.com/office/drawing/2014/main" id="{52D2BF6B-4F42-4A2A-83C1-18C446CC5278}"/>
              </a:ext>
            </a:extLst>
          </p:cNvPr>
          <p:cNvSpPr>
            <a:spLocks noGrp="1"/>
          </p:cNvSpPr>
          <p:nvPr>
            <p:ph sz="half" idx="1"/>
          </p:nvPr>
        </p:nvSpPr>
        <p:spPr>
          <a:xfrm>
            <a:off x="550862" y="2097175"/>
            <a:ext cx="5435600" cy="3995650"/>
          </a:xfrm>
        </p:spPr>
        <p:txBody>
          <a:bodyPr wrap="square">
            <a:normAutofit/>
          </a:bodyPr>
          <a:lstStyle/>
          <a:p>
            <a:r>
              <a:rPr lang="es-MX" sz="1900" dirty="0"/>
              <a:t>Mundialización: Evoca una nueva organización geopolítica y económica del espacio mundial.</a:t>
            </a:r>
          </a:p>
          <a:p>
            <a:r>
              <a:rPr lang="es-MX" sz="1900" dirty="0"/>
              <a:t>Globalización: Tiene que ver con las nuevas formas de organización de las empresas y de las instituciones dentro de un contexto de mercado ampliado a nivel mundial. </a:t>
            </a:r>
          </a:p>
        </p:txBody>
      </p:sp>
      <p:pic>
        <p:nvPicPr>
          <p:cNvPr id="9" name="Marcador de posición de imagen 8" descr="Imagen que contiene interior, persona, lego, juguete&#10;&#10;Descripción generada automáticamente">
            <a:extLst>
              <a:ext uri="{FF2B5EF4-FFF2-40B4-BE49-F238E27FC236}">
                <a16:creationId xmlns:a16="http://schemas.microsoft.com/office/drawing/2014/main" id="{86EEFB35-1773-4C0E-A70B-A6A02936E4C2}"/>
              </a:ext>
            </a:extLst>
          </p:cNvPr>
          <p:cNvPicPr>
            <a:picLocks noGrp="1" noChangeAspect="1"/>
          </p:cNvPicPr>
          <p:nvPr>
            <p:ph sz="half" idx="2"/>
          </p:nvPr>
        </p:nvPicPr>
        <p:blipFill rotWithShape="1">
          <a:blip r:embed="rId2"/>
          <a:srcRect l="4310" r="6247" b="3"/>
          <a:stretch/>
        </p:blipFill>
        <p:spPr>
          <a:xfrm>
            <a:off x="6205538" y="2097175"/>
            <a:ext cx="5435600" cy="3995650"/>
          </a:xfrm>
          <a:noFill/>
        </p:spPr>
      </p:pic>
      <p:sp>
        <p:nvSpPr>
          <p:cNvPr id="5" name="Marcador de número de diapositiva 4">
            <a:extLst>
              <a:ext uri="{FF2B5EF4-FFF2-40B4-BE49-F238E27FC236}">
                <a16:creationId xmlns:a16="http://schemas.microsoft.com/office/drawing/2014/main" id="{6EFB360B-2AD7-4DCA-863A-2CFDC808DA50}"/>
              </a:ext>
            </a:extLst>
          </p:cNvPr>
          <p:cNvSpPr>
            <a:spLocks noGrp="1"/>
          </p:cNvSpPr>
          <p:nvPr>
            <p:ph type="sldNum" sz="quarter" idx="12"/>
          </p:nvPr>
        </p:nvSpPr>
        <p:spPr>
          <a:xfrm>
            <a:off x="9948863" y="6507212"/>
            <a:ext cx="1692274" cy="153888"/>
          </a:xfrm>
        </p:spPr>
        <p:txBody>
          <a:bodyPr wrap="square" anchor="ctr">
            <a:normAutofit/>
          </a:bodyPr>
          <a:lstStyle/>
          <a:p>
            <a:pPr rtl="0">
              <a:spcAft>
                <a:spcPts val="600"/>
              </a:spcAft>
            </a:pPr>
            <a:fld id="{DBA1B0FB-D917-4C8C-928F-313BD683BF39}" type="slidenum">
              <a:rPr lang="es-ES" smtClean="0"/>
              <a:pPr rtl="0">
                <a:spcAft>
                  <a:spcPts val="600"/>
                </a:spcAft>
              </a:pPr>
              <a:t>2</a:t>
            </a:fld>
            <a:endParaRPr lang="es-ES"/>
          </a:p>
        </p:txBody>
      </p:sp>
    </p:spTree>
    <p:extLst>
      <p:ext uri="{BB962C8B-B14F-4D97-AF65-F5344CB8AC3E}">
        <p14:creationId xmlns:p14="http://schemas.microsoft.com/office/powerpoint/2010/main" val="2053522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descr="Fondo digital de puntos de datos">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54332"/>
            <a:ext cx="12192000" cy="6858000"/>
          </a:xfrm>
          <a:noFill/>
        </p:spPr>
      </p:pic>
      <p:sp>
        <p:nvSpPr>
          <p:cNvPr id="4" name="Marcador de número de diapositiva 3">
            <a:extLst>
              <a:ext uri="{FF2B5EF4-FFF2-40B4-BE49-F238E27FC236}">
                <a16:creationId xmlns:a16="http://schemas.microsoft.com/office/drawing/2014/main" id="{E1E7D98D-6710-41D2-B258-E1A1059D29F8}"/>
              </a:ext>
            </a:extLst>
          </p:cNvPr>
          <p:cNvSpPr>
            <a:spLocks noGrp="1"/>
          </p:cNvSpPr>
          <p:nvPr>
            <p:ph type="sldNum" sz="quarter" idx="12"/>
          </p:nvPr>
        </p:nvSpPr>
        <p:spPr>
          <a:xfrm>
            <a:off x="9948863" y="6507212"/>
            <a:ext cx="1692274" cy="153888"/>
          </a:xfrm>
        </p:spPr>
        <p:txBody>
          <a:bodyPr wrap="square" rtlCol="0" anchor="ctr">
            <a:normAutofit/>
          </a:bodyPr>
          <a:lstStyle/>
          <a:p>
            <a:pPr rtl="0">
              <a:spcAft>
                <a:spcPts val="600"/>
              </a:spcAft>
            </a:pPr>
            <a:fld id="{DBA1B0FB-D917-4C8C-928F-313BD683BF39}" type="slidenum">
              <a:rPr lang="es-ES" smtClean="0"/>
              <a:pPr rtl="0">
                <a:spcAft>
                  <a:spcPts val="600"/>
                </a:spcAft>
              </a:pPr>
              <a:t>3</a:t>
            </a:fld>
            <a:endParaRPr lang="es-ES"/>
          </a:p>
        </p:txBody>
      </p:sp>
      <p:sp>
        <p:nvSpPr>
          <p:cNvPr id="15" name="Título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r>
              <a:rPr lang="es-ES" kern="1200" dirty="0"/>
              <a:t> </a:t>
            </a:r>
            <a:r>
              <a:rPr lang="es-ES" sz="3100" dirty="0"/>
              <a:t>INCIDENCIA DE LA MUNDIALIZACIÓN DE LA ECONOMÍA Y EL COMERCIO </a:t>
            </a:r>
            <a:br>
              <a:rPr lang="es-ES" sz="6600" dirty="0"/>
            </a:br>
            <a:endParaRPr lang="es-ES" kern="1200" dirty="0"/>
          </a:p>
        </p:txBody>
      </p:sp>
      <p:sp>
        <p:nvSpPr>
          <p:cNvPr id="16" name="Subtítulo 15">
            <a:extLst>
              <a:ext uri="{FF2B5EF4-FFF2-40B4-BE49-F238E27FC236}">
                <a16:creationId xmlns:a16="http://schemas.microsoft.com/office/drawing/2014/main" id="{4BDCF583-1D5D-4235-97C2-39272B80A0B1}"/>
              </a:ext>
            </a:extLst>
          </p:cNvPr>
          <p:cNvSpPr>
            <a:spLocks noGrp="1"/>
          </p:cNvSpPr>
          <p:nvPr>
            <p:ph type="subTitle" idx="1"/>
          </p:nvPr>
        </p:nvSpPr>
        <p:spPr>
          <a:xfrm>
            <a:off x="550863" y="2979174"/>
            <a:ext cx="5437187" cy="3102766"/>
          </a:xfrm>
        </p:spPr>
        <p:txBody>
          <a:bodyPr vert="horz" wrap="square" lIns="0" tIns="0" rIns="0" bIns="0" rtlCol="0">
            <a:noAutofit/>
          </a:bodyPr>
          <a:lstStyle/>
          <a:p>
            <a:pPr marL="0" indent="0">
              <a:lnSpc>
                <a:spcPct val="100000"/>
              </a:lnSpc>
              <a:spcBef>
                <a:spcPts val="0"/>
              </a:spcBef>
              <a:spcAft>
                <a:spcPts val="0"/>
              </a:spcAft>
            </a:pPr>
            <a:r>
              <a:rPr lang="es-MX" sz="1400" dirty="0">
                <a:effectLst/>
                <a:ea typeface="Calibri" panose="020F0502020204030204" pitchFamily="34" charset="0"/>
                <a:cs typeface="Times New Roman" panose="02020603050405020304" pitchFamily="18" charset="0"/>
              </a:rPr>
              <a:t>La mundialización de la economía y del comercio  es un proceso que homologa, estandariza e integra a la sociedad mundial en la búsqueda de la complementariedad. </a:t>
            </a:r>
            <a:br>
              <a:rPr lang="es-MX" sz="1400" dirty="0">
                <a:effectLst/>
              </a:rPr>
            </a:br>
            <a:r>
              <a:rPr lang="es-MX" sz="1400" dirty="0">
                <a:effectLst/>
              </a:rPr>
              <a:t>Representa un grado de interdependencia que va más allá de la simple expansión del comercio internacional, en donde existe un movimiento rápido y masivo de capital, </a:t>
            </a:r>
            <a:r>
              <a:rPr lang="es-MX" sz="1400" dirty="0"/>
              <a:t>que</a:t>
            </a:r>
            <a:r>
              <a:rPr lang="es-MX" sz="1400" dirty="0">
                <a:effectLst/>
              </a:rPr>
              <a:t> es facilitado y acelerado con las nuevas tecnologías. </a:t>
            </a:r>
          </a:p>
          <a:p>
            <a:pPr marL="0" indent="0" rtl="0">
              <a:lnSpc>
                <a:spcPct val="100000"/>
              </a:lnSpc>
              <a:spcBef>
                <a:spcPts val="0"/>
              </a:spcBef>
              <a:spcAft>
                <a:spcPts val="0"/>
              </a:spcAft>
              <a:buNone/>
            </a:pPr>
            <a:r>
              <a:rPr lang="es-MX" sz="1400" dirty="0"/>
              <a:t>Tiene profundas implicaciones sociales y políticas ya que puede implicar una amenaza  de exclusión para una gran parte de la población mundial por los graves problemas de desempleo y crecientes disparidades de salarios e ingresos. </a:t>
            </a:r>
          </a:p>
          <a:p>
            <a:pPr marL="0" indent="0" rtl="0">
              <a:lnSpc>
                <a:spcPct val="100000"/>
              </a:lnSpc>
              <a:spcBef>
                <a:spcPts val="0"/>
              </a:spcBef>
              <a:spcAft>
                <a:spcPts val="0"/>
              </a:spcAft>
              <a:buNone/>
            </a:pPr>
            <a:r>
              <a:rPr lang="es-MX" sz="1400" dirty="0">
                <a:effectLst/>
              </a:rPr>
              <a:t>Es un fenómeno que establece conexiones a lo largo de todo el planeta y entre distintas regiones, permitiendo un intercambio de recursos en diferentes ámbitos. </a:t>
            </a:r>
          </a:p>
        </p:txBody>
      </p:sp>
    </p:spTree>
    <p:extLst>
      <p:ext uri="{BB962C8B-B14F-4D97-AF65-F5344CB8AC3E}">
        <p14:creationId xmlns:p14="http://schemas.microsoft.com/office/powerpoint/2010/main" val="56002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3219AB01-6D96-2CCB-722A-AD656FD164E6}"/>
              </a:ext>
            </a:extLst>
          </p:cNvPr>
          <p:cNvSpPr>
            <a:spLocks noGrp="1"/>
          </p:cNvSpPr>
          <p:nvPr>
            <p:ph type="title"/>
          </p:nvPr>
        </p:nvSpPr>
        <p:spPr>
          <a:xfrm>
            <a:off x="550863" y="549275"/>
            <a:ext cx="11090274" cy="1332000"/>
          </a:xfrm>
        </p:spPr>
        <p:txBody>
          <a:bodyPr wrap="square" anchor="t">
            <a:normAutofit/>
          </a:bodyPr>
          <a:lstStyle/>
          <a:p>
            <a:r>
              <a:rPr lang="en-US" dirty="0" err="1"/>
              <a:t>Ejemplo</a:t>
            </a:r>
            <a:r>
              <a:rPr lang="en-US" dirty="0"/>
              <a:t> de </a:t>
            </a:r>
            <a:r>
              <a:rPr lang="en-US" dirty="0" err="1"/>
              <a:t>mundialización</a:t>
            </a:r>
            <a:r>
              <a:rPr lang="en-US" dirty="0"/>
              <a:t> </a:t>
            </a:r>
          </a:p>
        </p:txBody>
      </p:sp>
      <p:sp>
        <p:nvSpPr>
          <p:cNvPr id="23" name="Text Placeholder 3">
            <a:extLst>
              <a:ext uri="{FF2B5EF4-FFF2-40B4-BE49-F238E27FC236}">
                <a16:creationId xmlns:a16="http://schemas.microsoft.com/office/drawing/2014/main" id="{1813840D-60D7-3C7E-8BE5-DBBB1463A79C}"/>
              </a:ext>
            </a:extLst>
          </p:cNvPr>
          <p:cNvSpPr>
            <a:spLocks noGrp="1"/>
          </p:cNvSpPr>
          <p:nvPr>
            <p:ph sz="half" idx="1"/>
          </p:nvPr>
        </p:nvSpPr>
        <p:spPr>
          <a:xfrm>
            <a:off x="550862" y="2097175"/>
            <a:ext cx="5435600" cy="3995650"/>
          </a:xfrm>
        </p:spPr>
        <p:txBody>
          <a:bodyPr wrap="square">
            <a:normAutofit/>
          </a:bodyPr>
          <a:lstStyle/>
          <a:p>
            <a:r>
              <a:rPr lang="es-MX" dirty="0"/>
              <a:t>La Comunidad Europea se fundó en la creencia de que la integración económica lleva a la paz y la prosperidad económica. El comercio es, por tanto, una parte fundamental de la identidad actual de la Unión Europea. </a:t>
            </a:r>
          </a:p>
          <a:p>
            <a:r>
              <a:rPr lang="es-MX" dirty="0"/>
              <a:t>Dado el éxito del mercado interior a la hora de propiciar el periodo de paz europea más largo de la historia moderna, la Unión se ve como ejemplo de los beneficios del comercio, la mundialización y la apertura económica.</a:t>
            </a:r>
            <a:endParaRPr lang="en-US" dirty="0"/>
          </a:p>
        </p:txBody>
      </p:sp>
      <p:pic>
        <p:nvPicPr>
          <p:cNvPr id="9" name="Marcador de posición de imagen 8" descr="Imagen que contiene exterior, barco, grande, parado&#10;&#10;Descripción generada automáticamente">
            <a:extLst>
              <a:ext uri="{FF2B5EF4-FFF2-40B4-BE49-F238E27FC236}">
                <a16:creationId xmlns:a16="http://schemas.microsoft.com/office/drawing/2014/main" id="{1BCA3741-AA2B-4760-8C6D-C6EC62008CD0}"/>
              </a:ext>
            </a:extLst>
          </p:cNvPr>
          <p:cNvPicPr>
            <a:picLocks noGrp="1" noChangeAspect="1"/>
          </p:cNvPicPr>
          <p:nvPr>
            <p:ph sz="half" idx="2"/>
          </p:nvPr>
        </p:nvPicPr>
        <p:blipFill rotWithShape="1">
          <a:blip r:embed="rId2"/>
          <a:srcRect l="6385" r="2810"/>
          <a:stretch/>
        </p:blipFill>
        <p:spPr>
          <a:xfrm>
            <a:off x="6205538" y="2097175"/>
            <a:ext cx="5435600" cy="3995650"/>
          </a:xfrm>
          <a:noFill/>
        </p:spPr>
      </p:pic>
      <p:sp>
        <p:nvSpPr>
          <p:cNvPr id="5" name="Marcador de número de diapositiva 4">
            <a:extLst>
              <a:ext uri="{FF2B5EF4-FFF2-40B4-BE49-F238E27FC236}">
                <a16:creationId xmlns:a16="http://schemas.microsoft.com/office/drawing/2014/main" id="{F2118F56-48AE-4F50-8B01-37786BA64544}"/>
              </a:ext>
            </a:extLst>
          </p:cNvPr>
          <p:cNvSpPr>
            <a:spLocks noGrp="1"/>
          </p:cNvSpPr>
          <p:nvPr>
            <p:ph type="sldNum" sz="quarter" idx="12"/>
          </p:nvPr>
        </p:nvSpPr>
        <p:spPr>
          <a:xfrm>
            <a:off x="9948863" y="6507212"/>
            <a:ext cx="1692274" cy="153888"/>
          </a:xfrm>
        </p:spPr>
        <p:txBody>
          <a:bodyPr wrap="square" anchor="ctr">
            <a:normAutofit/>
          </a:bodyPr>
          <a:lstStyle/>
          <a:p>
            <a:pPr rtl="0">
              <a:spcAft>
                <a:spcPts val="600"/>
              </a:spcAft>
            </a:pPr>
            <a:fld id="{DBA1B0FB-D917-4C8C-928F-313BD683BF39}" type="slidenum">
              <a:rPr lang="es-ES" smtClean="0"/>
              <a:pPr rtl="0">
                <a:spcAft>
                  <a:spcPts val="600"/>
                </a:spcAft>
              </a:pPr>
              <a:t>4</a:t>
            </a:fld>
            <a:endParaRPr lang="es-ES"/>
          </a:p>
        </p:txBody>
      </p:sp>
    </p:spTree>
    <p:extLst>
      <p:ext uri="{BB962C8B-B14F-4D97-AF65-F5344CB8AC3E}">
        <p14:creationId xmlns:p14="http://schemas.microsoft.com/office/powerpoint/2010/main" val="2490008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E6AB1460-0E27-4CAF-8F48-1E794981E2A4}"/>
              </a:ext>
            </a:extLst>
          </p:cNvPr>
          <p:cNvSpPr>
            <a:spLocks noGrp="1"/>
          </p:cNvSpPr>
          <p:nvPr>
            <p:ph type="title"/>
          </p:nvPr>
        </p:nvSpPr>
        <p:spPr>
          <a:xfrm>
            <a:off x="550863" y="549275"/>
            <a:ext cx="11090274" cy="886235"/>
          </a:xfrm>
        </p:spPr>
        <p:txBody>
          <a:bodyPr wrap="square" anchor="t">
            <a:normAutofit/>
          </a:bodyPr>
          <a:lstStyle/>
          <a:p>
            <a:r>
              <a:rPr lang="es-MX" dirty="0"/>
              <a:t>Marco general </a:t>
            </a:r>
          </a:p>
        </p:txBody>
      </p:sp>
      <p:sp>
        <p:nvSpPr>
          <p:cNvPr id="7" name="Subtítulo 6">
            <a:extLst>
              <a:ext uri="{FF2B5EF4-FFF2-40B4-BE49-F238E27FC236}">
                <a16:creationId xmlns:a16="http://schemas.microsoft.com/office/drawing/2014/main" id="{330E9ADE-E829-478C-B5C8-6861D1C1ED91}"/>
              </a:ext>
            </a:extLst>
          </p:cNvPr>
          <p:cNvSpPr>
            <a:spLocks noGrp="1"/>
          </p:cNvSpPr>
          <p:nvPr>
            <p:ph sz="half" idx="1"/>
          </p:nvPr>
        </p:nvSpPr>
        <p:spPr>
          <a:xfrm>
            <a:off x="550862" y="1337187"/>
            <a:ext cx="5435600" cy="4755638"/>
          </a:xfrm>
        </p:spPr>
        <p:txBody>
          <a:bodyPr wrap="square">
            <a:normAutofit/>
          </a:bodyPr>
          <a:lstStyle/>
          <a:p>
            <a:pPr marL="342900" indent="-342900">
              <a:lnSpc>
                <a:spcPct val="100000"/>
              </a:lnSpc>
              <a:buFontTx/>
              <a:buChar char="-"/>
            </a:pPr>
            <a:r>
              <a:rPr lang="es-MX" sz="1500" dirty="0"/>
              <a:t>La </a:t>
            </a:r>
            <a:r>
              <a:rPr lang="es-MX" sz="1500" dirty="0">
                <a:solidFill>
                  <a:schemeClr val="tx1">
                    <a:lumMod val="65000"/>
                  </a:schemeClr>
                </a:solidFill>
              </a:rPr>
              <a:t>OMC regula los acuerdos, sobre </a:t>
            </a:r>
            <a:r>
              <a:rPr lang="es-MX" sz="1500" b="0" i="0" dirty="0">
                <a:solidFill>
                  <a:schemeClr val="tx1">
                    <a:lumMod val="65000"/>
                  </a:schemeClr>
                </a:solidFill>
                <a:effectLst/>
              </a:rPr>
              <a:t>las mercancías, los servicios y la propiedad intelectual. En ellos se establecen los principios de la liberalización, así como las excepciones permitidas. Incluyen los compromisos contraídos por los distintos países de reducir los aranceles aduaneros y otros obstáculos al comercio y de abrir y mantener abiertos los mercados de servicios. Esos Acuerdos no son estáticos; son objeto de nuevas negociaciones, y pueden añadirse al conjunto nuevos acuerdos. </a:t>
            </a:r>
            <a:endParaRPr lang="es-MX" sz="1500" dirty="0">
              <a:solidFill>
                <a:schemeClr val="tx1">
                  <a:lumMod val="65000"/>
                </a:schemeClr>
              </a:solidFill>
            </a:endParaRPr>
          </a:p>
          <a:p>
            <a:pPr marL="342900" indent="-342900">
              <a:lnSpc>
                <a:spcPct val="100000"/>
              </a:lnSpc>
              <a:buFontTx/>
              <a:buChar char="-"/>
            </a:pPr>
            <a:r>
              <a:rPr lang="es-MX" sz="1500" dirty="0"/>
              <a:t>El libre comercio y la mundialización en un sistema internacional basado en normas, desempeñan un papel clave para consolidar la cooperación internacional y demostrar los beneficios del comercio internacional, basado en una política comercial progresiva.</a:t>
            </a:r>
          </a:p>
          <a:p>
            <a:pPr marL="342900" indent="-342900">
              <a:lnSpc>
                <a:spcPct val="100000"/>
              </a:lnSpc>
              <a:buFontTx/>
              <a:buChar char="-"/>
            </a:pPr>
            <a:r>
              <a:rPr lang="es-MX" sz="1500" dirty="0"/>
              <a:t>Los textos de la Ronda de Doha para el desarrollo  contienen los planes de trabajo sobre la manera de reducir los aranceles y recortar las subvenciones y las ayudas a la agricultura y sobre la flexibilidad para abordar distintas sensibilidades en los países. </a:t>
            </a:r>
          </a:p>
          <a:p>
            <a:pPr marL="342900" indent="-342900">
              <a:lnSpc>
                <a:spcPct val="100000"/>
              </a:lnSpc>
              <a:buFontTx/>
              <a:buChar char="-"/>
            </a:pPr>
            <a:endParaRPr lang="es-MX" sz="1700" dirty="0"/>
          </a:p>
        </p:txBody>
      </p:sp>
      <p:pic>
        <p:nvPicPr>
          <p:cNvPr id="9" name="Marcador de posición de imagen 8" descr="Una estrella de color azul&#10;&#10;Descripción generada automáticamente con confianza baja">
            <a:extLst>
              <a:ext uri="{FF2B5EF4-FFF2-40B4-BE49-F238E27FC236}">
                <a16:creationId xmlns:a16="http://schemas.microsoft.com/office/drawing/2014/main" id="{ED702DEF-343C-42A4-856B-135431D50AA3}"/>
              </a:ext>
            </a:extLst>
          </p:cNvPr>
          <p:cNvPicPr>
            <a:picLocks noGrp="1" noChangeAspect="1"/>
          </p:cNvPicPr>
          <p:nvPr>
            <p:ph sz="half" idx="2"/>
          </p:nvPr>
        </p:nvPicPr>
        <p:blipFill rotWithShape="1">
          <a:blip r:embed="rId2"/>
          <a:srcRect l="716" r="8479"/>
          <a:stretch/>
        </p:blipFill>
        <p:spPr>
          <a:xfrm>
            <a:off x="6205538" y="2097175"/>
            <a:ext cx="5435600" cy="3995650"/>
          </a:xfrm>
          <a:noFill/>
        </p:spPr>
      </p:pic>
      <p:sp>
        <p:nvSpPr>
          <p:cNvPr id="5" name="Marcador de número de diapositiva 4">
            <a:extLst>
              <a:ext uri="{FF2B5EF4-FFF2-40B4-BE49-F238E27FC236}">
                <a16:creationId xmlns:a16="http://schemas.microsoft.com/office/drawing/2014/main" id="{61E4394F-6644-4244-A984-9E2F43A8FCD7}"/>
              </a:ext>
            </a:extLst>
          </p:cNvPr>
          <p:cNvSpPr>
            <a:spLocks noGrp="1"/>
          </p:cNvSpPr>
          <p:nvPr>
            <p:ph type="sldNum" sz="quarter" idx="12"/>
          </p:nvPr>
        </p:nvSpPr>
        <p:spPr>
          <a:xfrm>
            <a:off x="9948863" y="6507212"/>
            <a:ext cx="1692274" cy="153888"/>
          </a:xfrm>
        </p:spPr>
        <p:txBody>
          <a:bodyPr wrap="square" anchor="ctr">
            <a:normAutofit/>
          </a:bodyPr>
          <a:lstStyle/>
          <a:p>
            <a:pPr rtl="0">
              <a:spcAft>
                <a:spcPts val="600"/>
              </a:spcAft>
            </a:pPr>
            <a:fld id="{DBA1B0FB-D917-4C8C-928F-313BD683BF39}" type="slidenum">
              <a:rPr lang="es-ES" smtClean="0"/>
              <a:pPr rtl="0">
                <a:spcAft>
                  <a:spcPts val="600"/>
                </a:spcAft>
              </a:pPr>
              <a:t>5</a:t>
            </a:fld>
            <a:endParaRPr lang="es-ES"/>
          </a:p>
        </p:txBody>
      </p:sp>
    </p:spTree>
    <p:extLst>
      <p:ext uri="{BB962C8B-B14F-4D97-AF65-F5344CB8AC3E}">
        <p14:creationId xmlns:p14="http://schemas.microsoft.com/office/powerpoint/2010/main" val="975324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D3D3D11-A65A-84D0-9C2E-DB8A6DA2316B}"/>
              </a:ext>
            </a:extLst>
          </p:cNvPr>
          <p:cNvSpPr>
            <a:spLocks noGrp="1"/>
          </p:cNvSpPr>
          <p:nvPr>
            <p:ph type="title"/>
          </p:nvPr>
        </p:nvSpPr>
        <p:spPr>
          <a:xfrm>
            <a:off x="550863" y="549275"/>
            <a:ext cx="11090275" cy="984885"/>
          </a:xfrm>
        </p:spPr>
        <p:txBody>
          <a:bodyPr wrap="square" anchor="t">
            <a:normAutofit/>
          </a:bodyPr>
          <a:lstStyle/>
          <a:p>
            <a:r>
              <a:rPr lang="en-US" dirty="0" err="1"/>
              <a:t>Beneficios</a:t>
            </a:r>
            <a:r>
              <a:rPr lang="en-US" dirty="0"/>
              <a:t> de la </a:t>
            </a:r>
            <a:r>
              <a:rPr lang="en-US" dirty="0" err="1"/>
              <a:t>mundialización</a:t>
            </a:r>
            <a:r>
              <a:rPr lang="en-US" dirty="0"/>
              <a:t> de la </a:t>
            </a:r>
            <a:r>
              <a:rPr lang="en-US" dirty="0" err="1"/>
              <a:t>economía</a:t>
            </a:r>
            <a:r>
              <a:rPr lang="en-US" dirty="0"/>
              <a:t> y del </a:t>
            </a:r>
            <a:r>
              <a:rPr lang="en-US" dirty="0" err="1"/>
              <a:t>comercio</a:t>
            </a:r>
            <a:endParaRPr lang="en-US" dirty="0"/>
          </a:p>
        </p:txBody>
      </p:sp>
      <p:pic>
        <p:nvPicPr>
          <p:cNvPr id="16" name="Picture 15" descr="Toma en ángulo de un bolígrafo en un gráfico">
            <a:extLst>
              <a:ext uri="{FF2B5EF4-FFF2-40B4-BE49-F238E27FC236}">
                <a16:creationId xmlns:a16="http://schemas.microsoft.com/office/drawing/2014/main" id="{58F38D0B-4A11-30B6-639D-8621EC156E1F}"/>
              </a:ext>
            </a:extLst>
          </p:cNvPr>
          <p:cNvPicPr>
            <a:picLocks noChangeAspect="1"/>
          </p:cNvPicPr>
          <p:nvPr/>
        </p:nvPicPr>
        <p:blipFill rotWithShape="1">
          <a:blip r:embed="rId3"/>
          <a:srcRect t="6448" r="-2" b="4977"/>
          <a:stretch/>
        </p:blipFill>
        <p:spPr>
          <a:xfrm>
            <a:off x="6095999" y="1750060"/>
            <a:ext cx="5545137" cy="4342765"/>
          </a:xfrm>
          <a:prstGeom prst="rect">
            <a:avLst/>
          </a:prstGeom>
          <a:noFill/>
        </p:spPr>
      </p:pic>
      <p:sp>
        <p:nvSpPr>
          <p:cNvPr id="14" name="Content Placeholder 2">
            <a:extLst>
              <a:ext uri="{FF2B5EF4-FFF2-40B4-BE49-F238E27FC236}">
                <a16:creationId xmlns:a16="http://schemas.microsoft.com/office/drawing/2014/main" id="{5FAFF074-5060-7CEE-3FAA-87AB82E13D61}"/>
              </a:ext>
            </a:extLst>
          </p:cNvPr>
          <p:cNvSpPr>
            <a:spLocks noGrp="1"/>
          </p:cNvSpPr>
          <p:nvPr>
            <p:ph type="body" sz="half" idx="2"/>
          </p:nvPr>
        </p:nvSpPr>
        <p:spPr>
          <a:xfrm>
            <a:off x="550862" y="1041717"/>
            <a:ext cx="5033860" cy="5267008"/>
          </a:xfrm>
        </p:spPr>
        <p:txBody>
          <a:bodyPr wrap="square">
            <a:normAutofit fontScale="85000" lnSpcReduction="20000"/>
          </a:bodyPr>
          <a:lstStyle/>
          <a:p>
            <a:r>
              <a:rPr lang="en-US" sz="1800" dirty="0" err="1"/>
              <a:t>Crecimiento</a:t>
            </a:r>
            <a:r>
              <a:rPr lang="en-US" sz="1800" dirty="0"/>
              <a:t> </a:t>
            </a:r>
            <a:r>
              <a:rPr lang="en-US" sz="1800" dirty="0" err="1"/>
              <a:t>económico</a:t>
            </a:r>
            <a:r>
              <a:rPr lang="en-US" sz="1800" dirty="0"/>
              <a:t> </a:t>
            </a:r>
            <a:r>
              <a:rPr lang="en-US" sz="1800" dirty="0" err="1"/>
              <a:t>más</a:t>
            </a:r>
            <a:r>
              <a:rPr lang="en-US" sz="1800" dirty="0"/>
              <a:t> </a:t>
            </a:r>
            <a:r>
              <a:rPr lang="en-US" sz="1800" dirty="0" err="1"/>
              <a:t>rápido</a:t>
            </a:r>
            <a:r>
              <a:rPr lang="en-US" sz="1800" dirty="0"/>
              <a:t>, </a:t>
            </a:r>
            <a:r>
              <a:rPr lang="en-US" sz="1800" dirty="0" err="1"/>
              <a:t>mejores</a:t>
            </a:r>
            <a:r>
              <a:rPr lang="en-US" sz="1800" dirty="0"/>
              <a:t> </a:t>
            </a:r>
            <a:r>
              <a:rPr lang="en-US" sz="1800" dirty="0" err="1"/>
              <a:t>niveles</a:t>
            </a:r>
            <a:r>
              <a:rPr lang="en-US" sz="1800" dirty="0"/>
              <a:t> de </a:t>
            </a:r>
            <a:r>
              <a:rPr lang="en-US" sz="1800" dirty="0" err="1"/>
              <a:t>vida</a:t>
            </a:r>
            <a:r>
              <a:rPr lang="en-US" sz="1800" dirty="0"/>
              <a:t> y </a:t>
            </a:r>
            <a:r>
              <a:rPr lang="en-US" sz="1800" dirty="0" err="1"/>
              <a:t>nuevas</a:t>
            </a:r>
            <a:r>
              <a:rPr lang="en-US" sz="1800" dirty="0"/>
              <a:t> </a:t>
            </a:r>
            <a:r>
              <a:rPr lang="en-US" sz="1800" dirty="0" err="1"/>
              <a:t>oportunidades</a:t>
            </a:r>
            <a:r>
              <a:rPr lang="en-US" sz="1800" dirty="0"/>
              <a:t>, sin embargo, no es </a:t>
            </a:r>
            <a:r>
              <a:rPr lang="en-US" sz="1800" dirty="0" err="1"/>
              <a:t>igual</a:t>
            </a:r>
            <a:r>
              <a:rPr lang="en-US" sz="1800" dirty="0"/>
              <a:t> en </a:t>
            </a:r>
            <a:r>
              <a:rPr lang="en-US" sz="1800" dirty="0" err="1"/>
              <a:t>todos</a:t>
            </a:r>
            <a:r>
              <a:rPr lang="en-US" sz="1800" dirty="0"/>
              <a:t> </a:t>
            </a:r>
            <a:r>
              <a:rPr lang="en-US" sz="1800" dirty="0" err="1"/>
              <a:t>los</a:t>
            </a:r>
            <a:r>
              <a:rPr lang="en-US" sz="1800" dirty="0"/>
              <a:t> </a:t>
            </a:r>
            <a:r>
              <a:rPr lang="en-US" sz="1800" dirty="0" err="1"/>
              <a:t>países</a:t>
            </a:r>
            <a:r>
              <a:rPr lang="en-US" sz="1800" dirty="0"/>
              <a:t>. </a:t>
            </a:r>
          </a:p>
          <a:p>
            <a:r>
              <a:rPr lang="en-US" sz="1800" dirty="0" err="1"/>
              <a:t>Crea</a:t>
            </a:r>
            <a:r>
              <a:rPr lang="en-US" sz="1800" dirty="0"/>
              <a:t> </a:t>
            </a:r>
            <a:r>
              <a:rPr lang="en-US" sz="1800" dirty="0" err="1"/>
              <a:t>una</a:t>
            </a:r>
            <a:r>
              <a:rPr lang="en-US" sz="1800" dirty="0"/>
              <a:t> red entre las redes del </a:t>
            </a:r>
            <a:r>
              <a:rPr lang="en-US" sz="1800" dirty="0" err="1"/>
              <a:t>planeta</a:t>
            </a:r>
            <a:r>
              <a:rPr lang="en-US" sz="1800" dirty="0"/>
              <a:t> </a:t>
            </a:r>
          </a:p>
          <a:p>
            <a:r>
              <a:rPr lang="es-MX" sz="1800" dirty="0"/>
              <a:t>El comercio y la mundialización influyen en los ciclos económicos, repercuten en el mercados de trabajo y amplían el abanico de opciones para los consumidores. </a:t>
            </a:r>
          </a:p>
          <a:p>
            <a:r>
              <a:rPr lang="es-MX" sz="1800" dirty="0"/>
              <a:t>El comercio internacional es un motor fundamental de la mundialización, un proceso de integración entre países y pueblos. </a:t>
            </a:r>
          </a:p>
          <a:p>
            <a:r>
              <a:rPr lang="en-US" sz="1800" dirty="0"/>
              <a:t>En ese </a:t>
            </a:r>
            <a:r>
              <a:rPr lang="en-US" sz="1800" dirty="0" err="1"/>
              <a:t>sentido</a:t>
            </a:r>
            <a:r>
              <a:rPr lang="en-US" sz="1800" dirty="0"/>
              <a:t>: </a:t>
            </a:r>
          </a:p>
          <a:p>
            <a:r>
              <a:rPr lang="en-US" sz="1800" dirty="0"/>
              <a:t>En la Cumbre Mundial sobre Desarrollo </a:t>
            </a:r>
            <a:r>
              <a:rPr lang="en-US" sz="1800" dirty="0" err="1"/>
              <a:t>Sostenible</a:t>
            </a:r>
            <a:r>
              <a:rPr lang="en-US" sz="1800" dirty="0"/>
              <a:t> se </a:t>
            </a:r>
            <a:r>
              <a:rPr lang="en-US" sz="1800" dirty="0" err="1"/>
              <a:t>pugnó</a:t>
            </a:r>
            <a:r>
              <a:rPr lang="en-US" sz="1800" dirty="0"/>
              <a:t> </a:t>
            </a:r>
            <a:r>
              <a:rPr lang="en-US" sz="1800" dirty="0" err="1"/>
              <a:t>por</a:t>
            </a:r>
            <a:r>
              <a:rPr lang="en-US" sz="1800" dirty="0"/>
              <a:t> </a:t>
            </a:r>
            <a:r>
              <a:rPr lang="en-US" sz="1800" dirty="0" err="1"/>
              <a:t>propuestas</a:t>
            </a:r>
            <a:r>
              <a:rPr lang="en-US" sz="1800" dirty="0"/>
              <a:t> </a:t>
            </a:r>
            <a:r>
              <a:rPr lang="en-US" sz="1800" dirty="0" err="1"/>
              <a:t>orientadas</a:t>
            </a:r>
            <a:r>
              <a:rPr lang="en-US" sz="1800" dirty="0"/>
              <a:t> a </a:t>
            </a:r>
            <a:r>
              <a:rPr lang="en-US" sz="1800" dirty="0" err="1"/>
              <a:t>garantizar</a:t>
            </a:r>
            <a:r>
              <a:rPr lang="en-US" sz="1800" dirty="0"/>
              <a:t> que la </a:t>
            </a:r>
            <a:r>
              <a:rPr lang="en-US" sz="1800" dirty="0" err="1"/>
              <a:t>mundialización</a:t>
            </a:r>
            <a:r>
              <a:rPr lang="en-US" sz="1800" dirty="0"/>
              <a:t> se </a:t>
            </a:r>
            <a:r>
              <a:rPr lang="en-US" sz="1800" dirty="0" err="1"/>
              <a:t>administre</a:t>
            </a:r>
            <a:r>
              <a:rPr lang="en-US" sz="1800" dirty="0"/>
              <a:t> de </a:t>
            </a:r>
            <a:r>
              <a:rPr lang="en-US" sz="1800" dirty="0" err="1"/>
              <a:t>tal</a:t>
            </a:r>
            <a:r>
              <a:rPr lang="en-US" sz="1800" dirty="0"/>
              <a:t> forma que, </a:t>
            </a:r>
            <a:r>
              <a:rPr lang="en-US" sz="1800" dirty="0" err="1"/>
              <a:t>el</a:t>
            </a:r>
            <a:r>
              <a:rPr lang="en-US" sz="1800" dirty="0"/>
              <a:t> </a:t>
            </a:r>
            <a:r>
              <a:rPr lang="en-US" sz="1800" dirty="0" err="1"/>
              <a:t>crecimiento</a:t>
            </a:r>
            <a:r>
              <a:rPr lang="en-US" sz="1800" dirty="0"/>
              <a:t> </a:t>
            </a:r>
            <a:r>
              <a:rPr lang="en-US" sz="1800" dirty="0" err="1"/>
              <a:t>económico</a:t>
            </a:r>
            <a:r>
              <a:rPr lang="en-US" sz="1800" dirty="0"/>
              <a:t> y </a:t>
            </a:r>
            <a:r>
              <a:rPr lang="en-US" sz="1800" dirty="0" err="1"/>
              <a:t>el</a:t>
            </a:r>
            <a:r>
              <a:rPr lang="en-US" sz="1800" dirty="0"/>
              <a:t> Desarrollo </a:t>
            </a:r>
            <a:r>
              <a:rPr lang="en-US" sz="1800" dirty="0" err="1"/>
              <a:t>sostenible</a:t>
            </a:r>
            <a:r>
              <a:rPr lang="en-US" sz="1800" dirty="0"/>
              <a:t> </a:t>
            </a:r>
            <a:r>
              <a:rPr lang="en-US" sz="1800" dirty="0" err="1"/>
              <a:t>llegue</a:t>
            </a:r>
            <a:r>
              <a:rPr lang="en-US" sz="1800" dirty="0"/>
              <a:t> a </a:t>
            </a:r>
            <a:r>
              <a:rPr lang="en-US" sz="1800" dirty="0" err="1"/>
              <a:t>todos</a:t>
            </a:r>
            <a:r>
              <a:rPr lang="en-US" sz="1800" dirty="0"/>
              <a:t> </a:t>
            </a:r>
            <a:r>
              <a:rPr lang="en-US" sz="1800" dirty="0" err="1"/>
              <a:t>los</a:t>
            </a:r>
            <a:r>
              <a:rPr lang="en-US" sz="1800" dirty="0"/>
              <a:t> </a:t>
            </a:r>
            <a:r>
              <a:rPr lang="en-US" sz="1800" dirty="0" err="1"/>
              <a:t>países</a:t>
            </a:r>
            <a:r>
              <a:rPr lang="en-US" sz="1800" dirty="0"/>
              <a:t> y que </a:t>
            </a:r>
            <a:r>
              <a:rPr lang="en-US" sz="1800" dirty="0" err="1"/>
              <a:t>los</a:t>
            </a:r>
            <a:r>
              <a:rPr lang="en-US" sz="1800" dirty="0"/>
              <a:t> </a:t>
            </a:r>
            <a:r>
              <a:rPr lang="en-US" sz="1800" dirty="0" err="1"/>
              <a:t>beneficios</a:t>
            </a:r>
            <a:r>
              <a:rPr lang="en-US" sz="1800" dirty="0"/>
              <a:t> se </a:t>
            </a:r>
            <a:r>
              <a:rPr lang="en-US" sz="1800" dirty="0" err="1"/>
              <a:t>distribuyan</a:t>
            </a:r>
            <a:r>
              <a:rPr lang="en-US" sz="1800" dirty="0"/>
              <a:t> </a:t>
            </a:r>
            <a:r>
              <a:rPr lang="en-US" sz="1800" dirty="0" err="1"/>
              <a:t>ampliamente</a:t>
            </a:r>
            <a:r>
              <a:rPr lang="en-US" sz="1800" dirty="0"/>
              <a:t>.  </a:t>
            </a:r>
          </a:p>
          <a:p>
            <a:r>
              <a:rPr lang="en-US" sz="1800" dirty="0"/>
              <a:t>En la </a:t>
            </a:r>
            <a:r>
              <a:rPr lang="en-US" sz="1800" dirty="0" err="1"/>
              <a:t>Declaración</a:t>
            </a:r>
            <a:r>
              <a:rPr lang="en-US" sz="1800" dirty="0"/>
              <a:t> del </a:t>
            </a:r>
            <a:r>
              <a:rPr lang="en-US" sz="1800" dirty="0" err="1"/>
              <a:t>Milenio</a:t>
            </a:r>
            <a:r>
              <a:rPr lang="en-US" sz="1800" dirty="0"/>
              <a:t> de las </a:t>
            </a:r>
            <a:r>
              <a:rPr lang="en-US" sz="1800" dirty="0" err="1"/>
              <a:t>Naciones</a:t>
            </a:r>
            <a:r>
              <a:rPr lang="en-US" sz="1800" dirty="0"/>
              <a:t> </a:t>
            </a:r>
            <a:r>
              <a:rPr lang="en-US" sz="1800" dirty="0" err="1"/>
              <a:t>Unidas</a:t>
            </a:r>
            <a:r>
              <a:rPr lang="en-US" sz="1800" dirty="0"/>
              <a:t> </a:t>
            </a:r>
            <a:r>
              <a:rPr lang="en-US" sz="1800" dirty="0" err="1"/>
              <a:t>una</a:t>
            </a:r>
            <a:r>
              <a:rPr lang="en-US" sz="1800" dirty="0"/>
              <a:t> de las </a:t>
            </a:r>
            <a:r>
              <a:rPr lang="en-US" sz="1800" dirty="0" err="1"/>
              <a:t>metas</a:t>
            </a:r>
            <a:r>
              <a:rPr lang="en-US" sz="1800" dirty="0"/>
              <a:t> </a:t>
            </a:r>
            <a:r>
              <a:rPr lang="en-US" sz="1800" dirty="0" err="1"/>
              <a:t>fue</a:t>
            </a:r>
            <a:r>
              <a:rPr lang="en-US" sz="1800" dirty="0"/>
              <a:t>; “</a:t>
            </a:r>
            <a:r>
              <a:rPr lang="en-US" sz="1800" dirty="0" err="1"/>
              <a:t>conseguir</a:t>
            </a:r>
            <a:r>
              <a:rPr lang="en-US" sz="1800" dirty="0"/>
              <a:t> que la </a:t>
            </a:r>
            <a:r>
              <a:rPr lang="en-US" sz="1800" dirty="0" err="1"/>
              <a:t>mundialización</a:t>
            </a:r>
            <a:r>
              <a:rPr lang="en-US" sz="1800" dirty="0"/>
              <a:t> se </a:t>
            </a:r>
            <a:r>
              <a:rPr lang="en-US" sz="1800" dirty="0" err="1"/>
              <a:t>convierta</a:t>
            </a:r>
            <a:r>
              <a:rPr lang="en-US" sz="1800" dirty="0"/>
              <a:t> en </a:t>
            </a:r>
            <a:r>
              <a:rPr lang="en-US" sz="1800" dirty="0" err="1"/>
              <a:t>una</a:t>
            </a:r>
            <a:r>
              <a:rPr lang="en-US" sz="1800" dirty="0"/>
              <a:t> </a:t>
            </a:r>
            <a:r>
              <a:rPr lang="en-US" sz="1800" dirty="0" err="1"/>
              <a:t>fuerza</a:t>
            </a:r>
            <a:r>
              <a:rPr lang="en-US" sz="1800" dirty="0"/>
              <a:t> </a:t>
            </a:r>
            <a:r>
              <a:rPr lang="en-US" sz="1800" dirty="0" err="1"/>
              <a:t>positiva</a:t>
            </a:r>
            <a:r>
              <a:rPr lang="en-US" sz="1800" dirty="0"/>
              <a:t> para </a:t>
            </a:r>
            <a:r>
              <a:rPr lang="en-US" sz="1800" dirty="0" err="1"/>
              <a:t>todos</a:t>
            </a:r>
            <a:r>
              <a:rPr lang="en-US" sz="1800" dirty="0"/>
              <a:t> </a:t>
            </a:r>
            <a:r>
              <a:rPr lang="en-US" sz="1800" dirty="0" err="1"/>
              <a:t>los</a:t>
            </a:r>
            <a:r>
              <a:rPr lang="en-US" sz="1800" dirty="0"/>
              <a:t> </a:t>
            </a:r>
            <a:r>
              <a:rPr lang="en-US" sz="1800" dirty="0" err="1"/>
              <a:t>habitantes</a:t>
            </a:r>
            <a:r>
              <a:rPr lang="en-US" sz="1800" dirty="0"/>
              <a:t> del </a:t>
            </a:r>
            <a:r>
              <a:rPr lang="en-US" sz="1800" dirty="0" err="1"/>
              <a:t>mundo</a:t>
            </a:r>
            <a:r>
              <a:rPr lang="en-US" sz="1800" dirty="0"/>
              <a:t>”.</a:t>
            </a:r>
          </a:p>
          <a:p>
            <a:endParaRPr lang="en-US" dirty="0"/>
          </a:p>
        </p:txBody>
      </p:sp>
      <p:sp>
        <p:nvSpPr>
          <p:cNvPr id="5" name="Marcador de número de diapositiva 4">
            <a:extLst>
              <a:ext uri="{FF2B5EF4-FFF2-40B4-BE49-F238E27FC236}">
                <a16:creationId xmlns:a16="http://schemas.microsoft.com/office/drawing/2014/main" id="{59B0EF3F-B8BD-4D97-B291-4AA4818DE599}"/>
              </a:ext>
            </a:extLst>
          </p:cNvPr>
          <p:cNvSpPr>
            <a:spLocks noGrp="1"/>
          </p:cNvSpPr>
          <p:nvPr>
            <p:ph type="sldNum" sz="quarter" idx="12"/>
          </p:nvPr>
        </p:nvSpPr>
        <p:spPr>
          <a:xfrm>
            <a:off x="9948863" y="6507212"/>
            <a:ext cx="1692274" cy="153888"/>
          </a:xfrm>
        </p:spPr>
        <p:txBody>
          <a:bodyPr wrap="square" anchor="ctr">
            <a:normAutofit/>
          </a:bodyPr>
          <a:lstStyle/>
          <a:p>
            <a:pPr rtl="0">
              <a:spcAft>
                <a:spcPts val="600"/>
              </a:spcAft>
            </a:pPr>
            <a:fld id="{DBA1B0FB-D917-4C8C-928F-313BD683BF39}" type="slidenum">
              <a:rPr lang="es-ES" smtClean="0"/>
              <a:pPr rtl="0">
                <a:spcAft>
                  <a:spcPts val="600"/>
                </a:spcAft>
              </a:pPr>
              <a:t>6</a:t>
            </a:fld>
            <a:endParaRPr lang="es-ES"/>
          </a:p>
        </p:txBody>
      </p:sp>
    </p:spTree>
    <p:extLst>
      <p:ext uri="{BB962C8B-B14F-4D97-AF65-F5344CB8AC3E}">
        <p14:creationId xmlns:p14="http://schemas.microsoft.com/office/powerpoint/2010/main" val="473850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5D57F0-C43D-4DDE-A083-905887505137}"/>
              </a:ext>
            </a:extLst>
          </p:cNvPr>
          <p:cNvSpPr>
            <a:spLocks noGrp="1"/>
          </p:cNvSpPr>
          <p:nvPr>
            <p:ph type="title"/>
          </p:nvPr>
        </p:nvSpPr>
        <p:spPr>
          <a:xfrm>
            <a:off x="550862" y="549275"/>
            <a:ext cx="11091600" cy="1332000"/>
          </a:xfrm>
        </p:spPr>
        <p:txBody>
          <a:bodyPr wrap="square" anchor="t">
            <a:normAutofit/>
          </a:bodyPr>
          <a:lstStyle/>
          <a:p>
            <a:r>
              <a:rPr lang="es-MX" dirty="0"/>
              <a:t>Aspectos negativos </a:t>
            </a:r>
          </a:p>
        </p:txBody>
      </p:sp>
      <p:sp>
        <p:nvSpPr>
          <p:cNvPr id="4" name="Marcador de texto 3">
            <a:extLst>
              <a:ext uri="{FF2B5EF4-FFF2-40B4-BE49-F238E27FC236}">
                <a16:creationId xmlns:a16="http://schemas.microsoft.com/office/drawing/2014/main" id="{A1B11C4C-7D1D-4C3B-B0FE-B497276A6273}"/>
              </a:ext>
            </a:extLst>
          </p:cNvPr>
          <p:cNvSpPr>
            <a:spLocks noGrp="1"/>
          </p:cNvSpPr>
          <p:nvPr>
            <p:ph idx="1"/>
          </p:nvPr>
        </p:nvSpPr>
        <p:spPr>
          <a:xfrm>
            <a:off x="550863" y="2113199"/>
            <a:ext cx="11090274" cy="3979625"/>
          </a:xfrm>
        </p:spPr>
        <p:txBody>
          <a:bodyPr wrap="square">
            <a:normAutofit/>
          </a:bodyPr>
          <a:lstStyle/>
          <a:p>
            <a:pPr marL="285750" indent="-285750">
              <a:buFontTx/>
              <a:buChar char="-"/>
            </a:pPr>
            <a:r>
              <a:rPr lang="es-MX" dirty="0"/>
              <a:t>Desigualdades regionales como por ejemplo salarios bajos, ya que la producción se traslada a países que ofrecen una ventaja comparativa. </a:t>
            </a:r>
          </a:p>
          <a:p>
            <a:pPr marL="285750" indent="-285750">
              <a:buFontTx/>
              <a:buChar char="-"/>
            </a:pPr>
            <a:r>
              <a:rPr lang="es-MX" dirty="0"/>
              <a:t>Los efectos generales del desplazamiento de trabajadores vinculado al comercio.</a:t>
            </a:r>
          </a:p>
          <a:p>
            <a:pPr marL="285750" indent="-285750">
              <a:buFontTx/>
              <a:buChar char="-"/>
            </a:pPr>
            <a:r>
              <a:rPr lang="es-MX" dirty="0"/>
              <a:t>Los efectos medioambientales del comercio dependen, entre otros factores, de las variables medioambientales y del grado de desarrollo económico del país. </a:t>
            </a:r>
          </a:p>
          <a:p>
            <a:pPr marL="285750" indent="-285750">
              <a:buFontTx/>
              <a:buChar char="-"/>
            </a:pPr>
            <a:r>
              <a:rPr lang="es-MX" dirty="0"/>
              <a:t>La liberación del comercio sin una regulación de mitigación también puede socavar la protección de datos personales . </a:t>
            </a:r>
          </a:p>
        </p:txBody>
      </p:sp>
      <p:sp>
        <p:nvSpPr>
          <p:cNvPr id="7" name="Marcador de número de diapositiva 6">
            <a:extLst>
              <a:ext uri="{FF2B5EF4-FFF2-40B4-BE49-F238E27FC236}">
                <a16:creationId xmlns:a16="http://schemas.microsoft.com/office/drawing/2014/main" id="{39D52946-0A32-4DCB-9D9A-AE1DF63E8C3D}"/>
              </a:ext>
            </a:extLst>
          </p:cNvPr>
          <p:cNvSpPr>
            <a:spLocks noGrp="1"/>
          </p:cNvSpPr>
          <p:nvPr>
            <p:ph type="sldNum" sz="quarter" idx="12"/>
          </p:nvPr>
        </p:nvSpPr>
        <p:spPr>
          <a:xfrm>
            <a:off x="9948863" y="6507212"/>
            <a:ext cx="1692274" cy="153888"/>
          </a:xfrm>
        </p:spPr>
        <p:txBody>
          <a:bodyPr wrap="square" anchor="ctr">
            <a:normAutofit/>
          </a:bodyPr>
          <a:lstStyle/>
          <a:p>
            <a:pPr rtl="0">
              <a:spcAft>
                <a:spcPts val="600"/>
              </a:spcAft>
            </a:pPr>
            <a:fld id="{DBA1B0FB-D917-4C8C-928F-313BD683BF39}" type="slidenum">
              <a:rPr lang="es-ES" smtClean="0"/>
              <a:pPr rtl="0">
                <a:spcAft>
                  <a:spcPts val="600"/>
                </a:spcAft>
              </a:pPr>
              <a:t>7</a:t>
            </a:fld>
            <a:endParaRPr lang="es-ES"/>
          </a:p>
        </p:txBody>
      </p:sp>
    </p:spTree>
    <p:extLst>
      <p:ext uri="{BB962C8B-B14F-4D97-AF65-F5344CB8AC3E}">
        <p14:creationId xmlns:p14="http://schemas.microsoft.com/office/powerpoint/2010/main" val="3116849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B49220-FDBC-4F0C-B18A-DEF815EEFE69}"/>
              </a:ext>
            </a:extLst>
          </p:cNvPr>
          <p:cNvSpPr>
            <a:spLocks noGrp="1"/>
          </p:cNvSpPr>
          <p:nvPr>
            <p:ph type="title"/>
          </p:nvPr>
        </p:nvSpPr>
        <p:spPr>
          <a:xfrm>
            <a:off x="7482605" y="4549985"/>
            <a:ext cx="4500562" cy="1562959"/>
          </a:xfrm>
        </p:spPr>
        <p:txBody>
          <a:bodyPr wrap="square" anchor="t">
            <a:normAutofit/>
          </a:bodyPr>
          <a:lstStyle/>
          <a:p>
            <a:pPr marR="0" lvl="0" algn="l" defTabSz="914400" rtl="0" eaLnBrk="1" fontAlgn="auto" latinLnBrk="0" hangingPunct="1">
              <a:lnSpc>
                <a:spcPct val="100000"/>
              </a:lnSpc>
              <a:spcBef>
                <a:spcPts val="1000"/>
              </a:spcBef>
              <a:spcAft>
                <a:spcPts val="800"/>
              </a:spcAft>
              <a:buClrTx/>
              <a:buSzTx/>
              <a:tabLst/>
              <a:defRPr/>
            </a:pPr>
            <a:r>
              <a:rPr lang="es-MX" sz="1600" dirty="0">
                <a:latin typeface="+mn-lt"/>
              </a:rPr>
              <a:t>En los países en desarrollo , la evolución tecnológica es la principal causa de desigualdad</a:t>
            </a:r>
            <a:r>
              <a:rPr lang="es-MX" sz="1600" dirty="0"/>
              <a:t>. </a:t>
            </a:r>
            <a:br>
              <a:rPr lang="es-MX" sz="1600" dirty="0"/>
            </a:br>
            <a:br>
              <a:rPr lang="es-MX" sz="1600" dirty="0"/>
            </a:br>
            <a:br>
              <a:rPr kumimoji="0" lang="es-MX" sz="1500" b="0" i="0" u="none" strike="noStrike" kern="1200" cap="none" spc="0" normalizeH="0" baseline="0" noProof="0" dirty="0">
                <a:ln>
                  <a:noFill/>
                </a:ln>
                <a:solidFill>
                  <a:prstClr val="white">
                    <a:alpha val="60000"/>
                  </a:prstClr>
                </a:solidFill>
                <a:effectLst/>
                <a:uLnTx/>
                <a:uFillTx/>
                <a:latin typeface="Gill Sans MT"/>
                <a:ea typeface="+mn-ea"/>
                <a:cs typeface="+mn-cs"/>
              </a:rPr>
            </a:br>
            <a:br>
              <a:rPr lang="es-MX" sz="1600" dirty="0"/>
            </a:br>
            <a:r>
              <a:rPr lang="es-MX" sz="1600" dirty="0"/>
              <a:t> </a:t>
            </a:r>
          </a:p>
        </p:txBody>
      </p:sp>
      <p:pic>
        <p:nvPicPr>
          <p:cNvPr id="11" name="Picture 8" descr="Gráficos económicos digitales en 3D">
            <a:extLst>
              <a:ext uri="{FF2B5EF4-FFF2-40B4-BE49-F238E27FC236}">
                <a16:creationId xmlns:a16="http://schemas.microsoft.com/office/drawing/2014/main" id="{2F8C8D58-6DD3-49FE-31E2-0746C98C39E9}"/>
              </a:ext>
            </a:extLst>
          </p:cNvPr>
          <p:cNvPicPr>
            <a:picLocks noChangeAspect="1"/>
          </p:cNvPicPr>
          <p:nvPr/>
        </p:nvPicPr>
        <p:blipFill rotWithShape="1">
          <a:blip r:embed="rId2"/>
          <a:srcRect t="36250" b="23911"/>
          <a:stretch/>
        </p:blipFill>
        <p:spPr>
          <a:xfrm>
            <a:off x="20" y="10"/>
            <a:ext cx="12191980" cy="3776462"/>
          </a:xfrm>
          <a:prstGeom prst="rect">
            <a:avLst/>
          </a:prstGeom>
          <a:noFill/>
        </p:spPr>
      </p:pic>
      <p:sp>
        <p:nvSpPr>
          <p:cNvPr id="3" name="Marcador de contenido 2">
            <a:extLst>
              <a:ext uri="{FF2B5EF4-FFF2-40B4-BE49-F238E27FC236}">
                <a16:creationId xmlns:a16="http://schemas.microsoft.com/office/drawing/2014/main" id="{DFFE8383-D358-4919-B2CF-56E0DDB10C51}"/>
              </a:ext>
            </a:extLst>
          </p:cNvPr>
          <p:cNvSpPr>
            <a:spLocks noGrp="1"/>
          </p:cNvSpPr>
          <p:nvPr>
            <p:ph sz="quarter" idx="15"/>
          </p:nvPr>
        </p:nvSpPr>
        <p:spPr>
          <a:xfrm>
            <a:off x="523263" y="4460341"/>
            <a:ext cx="6221412" cy="1563688"/>
          </a:xfrm>
        </p:spPr>
        <p:txBody>
          <a:bodyPr wrap="square">
            <a:normAutofit/>
          </a:bodyPr>
          <a:lstStyle/>
          <a:p>
            <a:pPr>
              <a:lnSpc>
                <a:spcPct val="100000"/>
              </a:lnSpc>
            </a:pPr>
            <a:r>
              <a:rPr lang="es-MX" sz="1400" b="1" dirty="0"/>
              <a:t>El proceso de mundialización va acompañado de una evolución cada vez más rápida de la tecnología y de las comunicaciones. A medida que aumenta en la economía la importancia de los productos o servicios que entrañan un uso intensivo de la tecnología, los conocimientos o las calificaciones, se hace frecuente la necesidad de reestructurar ciertos sectores, lo cual ha  desembocado en ocasiones en la pérdida de puestos de trabajo. </a:t>
            </a:r>
          </a:p>
        </p:txBody>
      </p:sp>
      <p:sp>
        <p:nvSpPr>
          <p:cNvPr id="7" name="Marcador de número de diapositiva 6">
            <a:extLst>
              <a:ext uri="{FF2B5EF4-FFF2-40B4-BE49-F238E27FC236}">
                <a16:creationId xmlns:a16="http://schemas.microsoft.com/office/drawing/2014/main" id="{20453A47-30D9-4FB1-969B-6CFF9398CE91}"/>
              </a:ext>
            </a:extLst>
          </p:cNvPr>
          <p:cNvSpPr>
            <a:spLocks noGrp="1"/>
          </p:cNvSpPr>
          <p:nvPr>
            <p:ph type="sldNum" sz="quarter" idx="12"/>
          </p:nvPr>
        </p:nvSpPr>
        <p:spPr>
          <a:xfrm>
            <a:off x="9948863" y="6507212"/>
            <a:ext cx="1692274" cy="153888"/>
          </a:xfrm>
        </p:spPr>
        <p:txBody>
          <a:bodyPr wrap="square" anchor="ctr">
            <a:normAutofit/>
          </a:bodyPr>
          <a:lstStyle/>
          <a:p>
            <a:pPr rtl="0">
              <a:spcAft>
                <a:spcPts val="600"/>
              </a:spcAft>
            </a:pPr>
            <a:fld id="{DBA1B0FB-D917-4C8C-928F-313BD683BF39}" type="slidenum">
              <a:rPr lang="es-ES" smtClean="0"/>
              <a:pPr rtl="0">
                <a:spcAft>
                  <a:spcPts val="600"/>
                </a:spcAft>
              </a:pPr>
              <a:t>8</a:t>
            </a:fld>
            <a:endParaRPr lang="es-ES"/>
          </a:p>
        </p:txBody>
      </p:sp>
    </p:spTree>
    <p:extLst>
      <p:ext uri="{BB962C8B-B14F-4D97-AF65-F5344CB8AC3E}">
        <p14:creationId xmlns:p14="http://schemas.microsoft.com/office/powerpoint/2010/main" val="1912029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00168BC8-502E-4FEA-A3B1-16967E4A7E26}"/>
              </a:ext>
            </a:extLst>
          </p:cNvPr>
          <p:cNvSpPr>
            <a:spLocks noGrp="1"/>
          </p:cNvSpPr>
          <p:nvPr>
            <p:ph type="title"/>
          </p:nvPr>
        </p:nvSpPr>
        <p:spPr>
          <a:xfrm>
            <a:off x="550862" y="549275"/>
            <a:ext cx="11091600" cy="1332000"/>
          </a:xfrm>
        </p:spPr>
        <p:txBody>
          <a:bodyPr wrap="square" anchor="t">
            <a:normAutofit/>
          </a:bodyPr>
          <a:lstStyle/>
          <a:p>
            <a:r>
              <a:rPr lang="es-MX" sz="2300" dirty="0"/>
              <a:t>Si bien la mundialización de la economía y del comercio está vinculada a una serie de cambios tecnológicos  y otros que han contribuido a vincular mucho más estrechamente al mundo, también hay elementos ideológicos que han influido fuertemente en su desarrollo, como el dogma de “libre mercado”</a:t>
            </a:r>
          </a:p>
        </p:txBody>
      </p:sp>
      <p:pic>
        <p:nvPicPr>
          <p:cNvPr id="11" name="Picture 10">
            <a:extLst>
              <a:ext uri="{FF2B5EF4-FFF2-40B4-BE49-F238E27FC236}">
                <a16:creationId xmlns:a16="http://schemas.microsoft.com/office/drawing/2014/main" id="{54A71CBE-06C5-FEAB-3C27-FE3A38727444}"/>
              </a:ext>
            </a:extLst>
          </p:cNvPr>
          <p:cNvPicPr>
            <a:picLocks noChangeAspect="1"/>
          </p:cNvPicPr>
          <p:nvPr/>
        </p:nvPicPr>
        <p:blipFill rotWithShape="1">
          <a:blip r:embed="rId2"/>
          <a:srcRect t="12258" r="1" b="23949"/>
          <a:stretch/>
        </p:blipFill>
        <p:spPr>
          <a:xfrm>
            <a:off x="550863" y="2113199"/>
            <a:ext cx="11090274" cy="3979625"/>
          </a:xfrm>
          <a:prstGeom prst="rect">
            <a:avLst/>
          </a:prstGeom>
          <a:noFill/>
        </p:spPr>
      </p:pic>
      <p:sp>
        <p:nvSpPr>
          <p:cNvPr id="7" name="Marcador de número de diapositiva 6">
            <a:extLst>
              <a:ext uri="{FF2B5EF4-FFF2-40B4-BE49-F238E27FC236}">
                <a16:creationId xmlns:a16="http://schemas.microsoft.com/office/drawing/2014/main" id="{6A8FE032-2862-4694-84C8-B24376557240}"/>
              </a:ext>
            </a:extLst>
          </p:cNvPr>
          <p:cNvSpPr>
            <a:spLocks noGrp="1"/>
          </p:cNvSpPr>
          <p:nvPr>
            <p:ph type="sldNum" sz="quarter" idx="12"/>
          </p:nvPr>
        </p:nvSpPr>
        <p:spPr>
          <a:xfrm>
            <a:off x="9948863" y="6507212"/>
            <a:ext cx="1692274" cy="153888"/>
          </a:xfrm>
        </p:spPr>
        <p:txBody>
          <a:bodyPr wrap="square" anchor="ctr">
            <a:normAutofit/>
          </a:bodyPr>
          <a:lstStyle/>
          <a:p>
            <a:pPr rtl="0">
              <a:spcAft>
                <a:spcPts val="600"/>
              </a:spcAft>
            </a:pPr>
            <a:fld id="{DBA1B0FB-D917-4C8C-928F-313BD683BF39}" type="slidenum">
              <a:rPr lang="es-ES" smtClean="0"/>
              <a:pPr rtl="0">
                <a:spcAft>
                  <a:spcPts val="600"/>
                </a:spcAft>
              </a:pPr>
              <a:t>9</a:t>
            </a:fld>
            <a:endParaRPr lang="es-ES"/>
          </a:p>
        </p:txBody>
      </p:sp>
    </p:spTree>
    <p:extLst>
      <p:ext uri="{BB962C8B-B14F-4D97-AF65-F5344CB8AC3E}">
        <p14:creationId xmlns:p14="http://schemas.microsoft.com/office/powerpoint/2010/main" val="736540014"/>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867.tgt.Office_50301375_TF33713516_Win32_OJ112196127" id="{F9082FAB-B260-427D-84E8-28A2C83CAFF9}" vid="{CFEC27F7-7A35-4744-B58C-557A3196B84D}"/>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{F063EA36-E87D-49F0-9B55-A8D56FD33991}tf33713516_win32</Template>
  <TotalTime>3884</TotalTime>
  <Words>1821</Words>
  <Application>Microsoft Office PowerPoint</Application>
  <PresentationFormat>Panorámica</PresentationFormat>
  <Paragraphs>91</Paragraphs>
  <Slides>18</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18</vt:i4>
      </vt:variant>
    </vt:vector>
  </HeadingPairs>
  <TitlesOfParts>
    <vt:vector size="26" baseType="lpstr">
      <vt:lpstr>Arial</vt:lpstr>
      <vt:lpstr>Calibri</vt:lpstr>
      <vt:lpstr>Calibri Light</vt:lpstr>
      <vt:lpstr>Gill Sans MT</vt:lpstr>
      <vt:lpstr>Segoe UI</vt:lpstr>
      <vt:lpstr>Walbaum Display</vt:lpstr>
      <vt:lpstr>3DFloatVTI</vt:lpstr>
      <vt:lpstr>Diseño personalizado</vt:lpstr>
      <vt:lpstr>Entorno de las Organizaciones  </vt:lpstr>
      <vt:lpstr>Diferencia entre: Mundialización  Globalización </vt:lpstr>
      <vt:lpstr> INCIDENCIA DE LA MUNDIALIZACIÓN DE LA ECONOMÍA Y EL COMERCIO  </vt:lpstr>
      <vt:lpstr>Ejemplo de mundialización </vt:lpstr>
      <vt:lpstr>Marco general </vt:lpstr>
      <vt:lpstr>Beneficios de la mundialización de la economía y del comercio</vt:lpstr>
      <vt:lpstr>Aspectos negativos </vt:lpstr>
      <vt:lpstr>En los países en desarrollo , la evolución tecnológica es la principal causa de desigualdad.      </vt:lpstr>
      <vt:lpstr>Si bien la mundialización de la economía y del comercio está vinculada a una serie de cambios tecnológicos  y otros que han contribuido a vincular mucho más estrechamente al mundo, también hay elementos ideológicos que han influido fuertemente en su desarrollo, como el dogma de “libre mercado”</vt:lpstr>
      <vt:lpstr>Los retos de la mundialización de la economía y del comercio </vt:lpstr>
      <vt:lpstr>Principios Generales del Sistema Multilateral de Comercio </vt:lpstr>
      <vt:lpstr>Comercio sin discriminaciones </vt:lpstr>
      <vt:lpstr>Trato nacional: igual trato para nacionales y extranjeros  </vt:lpstr>
      <vt:lpstr>Comercio más libre: de manera gradual, mediante negociaciones </vt:lpstr>
      <vt:lpstr>Previsibilidad: Mediante consolidación y transparencia </vt:lpstr>
      <vt:lpstr>Fomento de una competencia leal </vt:lpstr>
      <vt:lpstr>A modo de conclusión</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Mundialización</dc:title>
  <dc:creator>isabel de leon</dc:creator>
  <cp:lastModifiedBy>isabel de leon</cp:lastModifiedBy>
  <cp:revision>9</cp:revision>
  <dcterms:created xsi:type="dcterms:W3CDTF">2022-03-21T22:01:31Z</dcterms:created>
  <dcterms:modified xsi:type="dcterms:W3CDTF">2022-03-24T16:30:42Z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